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56" r:id="rId5"/>
    <p:sldId id="257" r:id="rId6"/>
    <p:sldId id="258" r:id="rId7"/>
    <p:sldId id="279" r:id="rId8"/>
    <p:sldId id="266" r:id="rId9"/>
    <p:sldId id="260" r:id="rId10"/>
    <p:sldId id="262" r:id="rId11"/>
    <p:sldId id="263" r:id="rId12"/>
    <p:sldId id="287" r:id="rId13"/>
    <p:sldId id="264" r:id="rId14"/>
    <p:sldId id="265" r:id="rId15"/>
    <p:sldId id="288" r:id="rId16"/>
    <p:sldId id="269" r:id="rId17"/>
    <p:sldId id="286" r:id="rId18"/>
    <p:sldId id="268" r:id="rId19"/>
    <p:sldId id="281" r:id="rId20"/>
    <p:sldId id="280" r:id="rId21"/>
    <p:sldId id="284" r:id="rId22"/>
    <p:sldId id="289" r:id="rId23"/>
    <p:sldId id="270" r:id="rId24"/>
    <p:sldId id="28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7A3"/>
    <a:srgbClr val="E82098"/>
    <a:srgbClr val="00B8DF"/>
    <a:srgbClr val="B2C2CB"/>
    <a:srgbClr val="D53995"/>
    <a:srgbClr val="00B88E"/>
    <a:srgbClr val="0089AA"/>
    <a:srgbClr val="FF4D77"/>
    <a:srgbClr val="FF5100"/>
    <a:srgbClr val="E72F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0BA6F5-CC3C-417C-94FB-03C440E037F9}" type="doc">
      <dgm:prSet loTypeId="urn:microsoft.com/office/officeart/2005/8/layout/process1" loCatId="process" qsTypeId="urn:microsoft.com/office/officeart/2005/8/quickstyle/simple1" qsCatId="simple" csTypeId="urn:microsoft.com/office/officeart/2005/8/colors/accent1_2" csCatId="accent1" phldr="1"/>
      <dgm:spPr/>
    </dgm:pt>
    <dgm:pt modelId="{9D4347D8-7D46-4C68-949E-359C176560E8}">
      <dgm:prSet phldrT="[Text]"/>
      <dgm:spPr/>
      <dgm:t>
        <a:bodyPr/>
        <a:lstStyle/>
        <a:p>
          <a:r>
            <a:rPr lang="en-GB">
              <a:latin typeface="Arial" panose="020B0604020202020204" pitchFamily="34" charset="0"/>
              <a:cs typeface="Arial" panose="020B0604020202020204" pitchFamily="34" charset="0"/>
            </a:rPr>
            <a:t>Applications will be assessed against the eligibility criteria</a:t>
          </a:r>
        </a:p>
      </dgm:t>
    </dgm:pt>
    <dgm:pt modelId="{A7A81828-B5E4-495B-9DA9-FCD383CC2843}" type="parTrans" cxnId="{78A83ADC-9E08-4386-97B9-B80B5DA79626}">
      <dgm:prSet/>
      <dgm:spPr/>
      <dgm:t>
        <a:bodyPr/>
        <a:lstStyle/>
        <a:p>
          <a:endParaRPr lang="en-GB"/>
        </a:p>
      </dgm:t>
    </dgm:pt>
    <dgm:pt modelId="{CF52FBFB-ACFD-4C7B-916C-7B8409D67D3F}" type="sibTrans" cxnId="{78A83ADC-9E08-4386-97B9-B80B5DA79626}">
      <dgm:prSet/>
      <dgm:spPr/>
      <dgm:t>
        <a:bodyPr/>
        <a:lstStyle/>
        <a:p>
          <a:endParaRPr lang="en-GB"/>
        </a:p>
      </dgm:t>
    </dgm:pt>
    <dgm:pt modelId="{DF632F99-C345-4D93-AF5B-14CBC5657015}">
      <dgm:prSet phldrT="[Text]"/>
      <dgm:spPr/>
      <dgm:t>
        <a:bodyPr/>
        <a:lstStyle/>
        <a:p>
          <a:r>
            <a:rPr lang="en-GB" dirty="0">
              <a:latin typeface="Arial" panose="020B0604020202020204" pitchFamily="34" charset="0"/>
              <a:cs typeface="Arial" panose="020B0604020202020204" pitchFamily="34" charset="0"/>
            </a:rPr>
            <a:t>Eligible applications will be sent to the funds panel who will decide on successful applications in May 2025</a:t>
          </a:r>
        </a:p>
      </dgm:t>
    </dgm:pt>
    <dgm:pt modelId="{DA6555F3-3ABE-4E48-BDDC-B5C714408180}" type="parTrans" cxnId="{54509AE6-A028-46EB-AF26-C93B2CAF20E7}">
      <dgm:prSet/>
      <dgm:spPr/>
      <dgm:t>
        <a:bodyPr/>
        <a:lstStyle/>
        <a:p>
          <a:endParaRPr lang="en-GB"/>
        </a:p>
      </dgm:t>
    </dgm:pt>
    <dgm:pt modelId="{AAD69509-5056-456B-9768-A78CA3337976}" type="sibTrans" cxnId="{54509AE6-A028-46EB-AF26-C93B2CAF20E7}">
      <dgm:prSet/>
      <dgm:spPr/>
      <dgm:t>
        <a:bodyPr/>
        <a:lstStyle/>
        <a:p>
          <a:endParaRPr lang="en-GB"/>
        </a:p>
      </dgm:t>
    </dgm:pt>
    <dgm:pt modelId="{7C55E75D-7199-480A-ABD4-5201E0B93B74}">
      <dgm:prSet phldrT="[Text]"/>
      <dgm:spPr/>
      <dgm:t>
        <a:bodyPr/>
        <a:lstStyle/>
        <a:p>
          <a:r>
            <a:rPr lang="en-GB" dirty="0">
              <a:latin typeface="Arial" panose="020B0604020202020204" pitchFamily="34" charset="0"/>
              <a:cs typeface="Arial" panose="020B0604020202020204" pitchFamily="34" charset="0"/>
            </a:rPr>
            <a:t>Successful Applicants will be sent their award letter in June 2025</a:t>
          </a:r>
        </a:p>
      </dgm:t>
    </dgm:pt>
    <dgm:pt modelId="{C9EFB9A7-8326-4121-AE05-29356D41343D}" type="parTrans" cxnId="{BDCCB851-BD72-4F65-AE8A-3F5D0CE43D8B}">
      <dgm:prSet/>
      <dgm:spPr/>
      <dgm:t>
        <a:bodyPr/>
        <a:lstStyle/>
        <a:p>
          <a:endParaRPr lang="en-GB"/>
        </a:p>
      </dgm:t>
    </dgm:pt>
    <dgm:pt modelId="{E2B35C46-6F1D-4A70-BA4A-2B14F5C40804}" type="sibTrans" cxnId="{BDCCB851-BD72-4F65-AE8A-3F5D0CE43D8B}">
      <dgm:prSet/>
      <dgm:spPr/>
      <dgm:t>
        <a:bodyPr/>
        <a:lstStyle/>
        <a:p>
          <a:endParaRPr lang="en-GB"/>
        </a:p>
      </dgm:t>
    </dgm:pt>
    <dgm:pt modelId="{F1EEE999-7DDF-4E12-AEA6-621E1813FCED}">
      <dgm:prSet/>
      <dgm:spPr/>
      <dgm:t>
        <a:bodyPr/>
        <a:lstStyle/>
        <a:p>
          <a:r>
            <a:rPr lang="en-GB">
              <a:latin typeface="Arial" panose="020B0604020202020204" pitchFamily="34" charset="0"/>
              <a:cs typeface="Arial" panose="020B0604020202020204" pitchFamily="34" charset="0"/>
            </a:rPr>
            <a:t>Successful Applicants will be asked to submit evaluations at the mid and end points of their projects</a:t>
          </a:r>
        </a:p>
      </dgm:t>
    </dgm:pt>
    <dgm:pt modelId="{3A626BCC-7A04-4573-8AB5-29914833E81A}" type="parTrans" cxnId="{5C817C64-559D-403A-ACF3-B6D2B4BA81F0}">
      <dgm:prSet/>
      <dgm:spPr/>
      <dgm:t>
        <a:bodyPr/>
        <a:lstStyle/>
        <a:p>
          <a:endParaRPr lang="en-GB"/>
        </a:p>
      </dgm:t>
    </dgm:pt>
    <dgm:pt modelId="{27ECA443-D463-46C0-901B-13F851FF2298}" type="sibTrans" cxnId="{5C817C64-559D-403A-ACF3-B6D2B4BA81F0}">
      <dgm:prSet/>
      <dgm:spPr/>
      <dgm:t>
        <a:bodyPr/>
        <a:lstStyle/>
        <a:p>
          <a:endParaRPr lang="en-GB"/>
        </a:p>
      </dgm:t>
    </dgm:pt>
    <dgm:pt modelId="{D8773BAE-13CF-4029-8D04-28BA66CBBAA7}">
      <dgm:prSet/>
      <dgm:spPr/>
      <dgm:t>
        <a:bodyPr/>
        <a:lstStyle/>
        <a:p>
          <a:r>
            <a:rPr lang="en-GB" dirty="0">
              <a:latin typeface="Arial" panose="020B0604020202020204" pitchFamily="34" charset="0"/>
              <a:cs typeface="Arial" panose="020B0604020202020204" pitchFamily="34" charset="0"/>
            </a:rPr>
            <a:t>Applications will be accepted until the closing date of 5pm on Friday 4</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April 2025</a:t>
          </a:r>
        </a:p>
      </dgm:t>
    </dgm:pt>
    <dgm:pt modelId="{C666C524-48AC-4775-9A0F-D080A2A9231F}" type="parTrans" cxnId="{0F04CAB1-F4F2-4A65-BAD3-FEFF1811686B}">
      <dgm:prSet/>
      <dgm:spPr/>
      <dgm:t>
        <a:bodyPr/>
        <a:lstStyle/>
        <a:p>
          <a:endParaRPr lang="en-GB"/>
        </a:p>
      </dgm:t>
    </dgm:pt>
    <dgm:pt modelId="{1CA46011-5AD7-44F7-B698-5A5A427232D1}" type="sibTrans" cxnId="{0F04CAB1-F4F2-4A65-BAD3-FEFF1811686B}">
      <dgm:prSet/>
      <dgm:spPr/>
      <dgm:t>
        <a:bodyPr/>
        <a:lstStyle/>
        <a:p>
          <a:endParaRPr lang="en-GB"/>
        </a:p>
      </dgm:t>
    </dgm:pt>
    <dgm:pt modelId="{0FBA1FB3-0ADE-49B4-B13C-139B6BDBEE84}" type="pres">
      <dgm:prSet presAssocID="{4F0BA6F5-CC3C-417C-94FB-03C440E037F9}" presName="Name0" presStyleCnt="0">
        <dgm:presLayoutVars>
          <dgm:dir/>
          <dgm:resizeHandles val="exact"/>
        </dgm:presLayoutVars>
      </dgm:prSet>
      <dgm:spPr/>
    </dgm:pt>
    <dgm:pt modelId="{E0EEA7BA-AF6B-4239-AC10-5D86E18331D1}" type="pres">
      <dgm:prSet presAssocID="{D8773BAE-13CF-4029-8D04-28BA66CBBAA7}" presName="node" presStyleLbl="node1" presStyleIdx="0" presStyleCnt="5">
        <dgm:presLayoutVars>
          <dgm:bulletEnabled val="1"/>
        </dgm:presLayoutVars>
      </dgm:prSet>
      <dgm:spPr/>
    </dgm:pt>
    <dgm:pt modelId="{0F409785-5AF3-45C0-8865-21A6D1888FC0}" type="pres">
      <dgm:prSet presAssocID="{1CA46011-5AD7-44F7-B698-5A5A427232D1}" presName="sibTrans" presStyleLbl="sibTrans2D1" presStyleIdx="0" presStyleCnt="4"/>
      <dgm:spPr/>
    </dgm:pt>
    <dgm:pt modelId="{48AED7CE-D07C-4AA7-8E4B-CAB61A2AEA72}" type="pres">
      <dgm:prSet presAssocID="{1CA46011-5AD7-44F7-B698-5A5A427232D1}" presName="connectorText" presStyleLbl="sibTrans2D1" presStyleIdx="0" presStyleCnt="4"/>
      <dgm:spPr/>
    </dgm:pt>
    <dgm:pt modelId="{47E3C565-B3EC-4F12-BFFB-6329ED7E5FA3}" type="pres">
      <dgm:prSet presAssocID="{9D4347D8-7D46-4C68-949E-359C176560E8}" presName="node" presStyleLbl="node1" presStyleIdx="1" presStyleCnt="5">
        <dgm:presLayoutVars>
          <dgm:bulletEnabled val="1"/>
        </dgm:presLayoutVars>
      </dgm:prSet>
      <dgm:spPr/>
    </dgm:pt>
    <dgm:pt modelId="{917BE4D3-908C-4CD3-A3A1-2F275AF4B8DD}" type="pres">
      <dgm:prSet presAssocID="{CF52FBFB-ACFD-4C7B-916C-7B8409D67D3F}" presName="sibTrans" presStyleLbl="sibTrans2D1" presStyleIdx="1" presStyleCnt="4"/>
      <dgm:spPr/>
    </dgm:pt>
    <dgm:pt modelId="{90542C78-51FD-4B27-A4B0-BD6A27B8F2AE}" type="pres">
      <dgm:prSet presAssocID="{CF52FBFB-ACFD-4C7B-916C-7B8409D67D3F}" presName="connectorText" presStyleLbl="sibTrans2D1" presStyleIdx="1" presStyleCnt="4"/>
      <dgm:spPr/>
    </dgm:pt>
    <dgm:pt modelId="{BB05508C-7ADB-42BC-9F20-543D43230143}" type="pres">
      <dgm:prSet presAssocID="{DF632F99-C345-4D93-AF5B-14CBC5657015}" presName="node" presStyleLbl="node1" presStyleIdx="2" presStyleCnt="5">
        <dgm:presLayoutVars>
          <dgm:bulletEnabled val="1"/>
        </dgm:presLayoutVars>
      </dgm:prSet>
      <dgm:spPr/>
    </dgm:pt>
    <dgm:pt modelId="{081FECAB-C5CC-4E8F-90FC-1343FD49AC7F}" type="pres">
      <dgm:prSet presAssocID="{AAD69509-5056-456B-9768-A78CA3337976}" presName="sibTrans" presStyleLbl="sibTrans2D1" presStyleIdx="2" presStyleCnt="4"/>
      <dgm:spPr/>
    </dgm:pt>
    <dgm:pt modelId="{74BDFA57-34C2-47C6-A2AF-D27B3B290F52}" type="pres">
      <dgm:prSet presAssocID="{AAD69509-5056-456B-9768-A78CA3337976}" presName="connectorText" presStyleLbl="sibTrans2D1" presStyleIdx="2" presStyleCnt="4"/>
      <dgm:spPr/>
    </dgm:pt>
    <dgm:pt modelId="{FD6994C4-1811-481D-90C3-45337018BAE4}" type="pres">
      <dgm:prSet presAssocID="{7C55E75D-7199-480A-ABD4-5201E0B93B74}" presName="node" presStyleLbl="node1" presStyleIdx="3" presStyleCnt="5" custLinFactNeighborX="2783" custLinFactNeighborY="4428">
        <dgm:presLayoutVars>
          <dgm:bulletEnabled val="1"/>
        </dgm:presLayoutVars>
      </dgm:prSet>
      <dgm:spPr/>
    </dgm:pt>
    <dgm:pt modelId="{F7B3EAF8-1F49-43E6-9A2E-197021EEEA81}" type="pres">
      <dgm:prSet presAssocID="{E2B35C46-6F1D-4A70-BA4A-2B14F5C40804}" presName="sibTrans" presStyleLbl="sibTrans2D1" presStyleIdx="3" presStyleCnt="4"/>
      <dgm:spPr/>
    </dgm:pt>
    <dgm:pt modelId="{F41A3BC4-C99E-4990-B389-3124DE841E83}" type="pres">
      <dgm:prSet presAssocID="{E2B35C46-6F1D-4A70-BA4A-2B14F5C40804}" presName="connectorText" presStyleLbl="sibTrans2D1" presStyleIdx="3" presStyleCnt="4"/>
      <dgm:spPr/>
    </dgm:pt>
    <dgm:pt modelId="{07D55012-1819-4878-94E4-CA4B3BF1B316}" type="pres">
      <dgm:prSet presAssocID="{F1EEE999-7DDF-4E12-AEA6-621E1813FCED}" presName="node" presStyleLbl="node1" presStyleIdx="4" presStyleCnt="5" custLinFactNeighborX="3234" custLinFactNeighborY="2388">
        <dgm:presLayoutVars>
          <dgm:bulletEnabled val="1"/>
        </dgm:presLayoutVars>
      </dgm:prSet>
      <dgm:spPr/>
    </dgm:pt>
  </dgm:ptLst>
  <dgm:cxnLst>
    <dgm:cxn modelId="{A126261C-2DAC-45AD-BEA4-C1AC890C4065}" type="presOf" srcId="{7C55E75D-7199-480A-ABD4-5201E0B93B74}" destId="{FD6994C4-1811-481D-90C3-45337018BAE4}" srcOrd="0" destOrd="0" presId="urn:microsoft.com/office/officeart/2005/8/layout/process1"/>
    <dgm:cxn modelId="{45BD2124-D649-4CCA-A995-F71EF6A89175}" type="presOf" srcId="{1CA46011-5AD7-44F7-B698-5A5A427232D1}" destId="{0F409785-5AF3-45C0-8865-21A6D1888FC0}" srcOrd="0" destOrd="0" presId="urn:microsoft.com/office/officeart/2005/8/layout/process1"/>
    <dgm:cxn modelId="{D3631C5B-35F9-4D08-85D2-7678DCE5A186}" type="presOf" srcId="{E2B35C46-6F1D-4A70-BA4A-2B14F5C40804}" destId="{F7B3EAF8-1F49-43E6-9A2E-197021EEEA81}" srcOrd="0" destOrd="0" presId="urn:microsoft.com/office/officeart/2005/8/layout/process1"/>
    <dgm:cxn modelId="{18D63E41-6B12-4B50-8C06-61E18182B7F7}" type="presOf" srcId="{D8773BAE-13CF-4029-8D04-28BA66CBBAA7}" destId="{E0EEA7BA-AF6B-4239-AC10-5D86E18331D1}" srcOrd="0" destOrd="0" presId="urn:microsoft.com/office/officeart/2005/8/layout/process1"/>
    <dgm:cxn modelId="{5C817C64-559D-403A-ACF3-B6D2B4BA81F0}" srcId="{4F0BA6F5-CC3C-417C-94FB-03C440E037F9}" destId="{F1EEE999-7DDF-4E12-AEA6-621E1813FCED}" srcOrd="4" destOrd="0" parTransId="{3A626BCC-7A04-4573-8AB5-29914833E81A}" sibTransId="{27ECA443-D463-46C0-901B-13F851FF2298}"/>
    <dgm:cxn modelId="{0EA44D66-8758-4D4F-8F54-1F106CEFD094}" type="presOf" srcId="{E2B35C46-6F1D-4A70-BA4A-2B14F5C40804}" destId="{F41A3BC4-C99E-4990-B389-3124DE841E83}" srcOrd="1" destOrd="0" presId="urn:microsoft.com/office/officeart/2005/8/layout/process1"/>
    <dgm:cxn modelId="{07265F49-8B1E-4C26-B11C-BD331F74698E}" type="presOf" srcId="{AAD69509-5056-456B-9768-A78CA3337976}" destId="{74BDFA57-34C2-47C6-A2AF-D27B3B290F52}" srcOrd="1" destOrd="0" presId="urn:microsoft.com/office/officeart/2005/8/layout/process1"/>
    <dgm:cxn modelId="{B648926D-58DF-46B2-807C-A619B00058F3}" type="presOf" srcId="{DF632F99-C345-4D93-AF5B-14CBC5657015}" destId="{BB05508C-7ADB-42BC-9F20-543D43230143}" srcOrd="0" destOrd="0" presId="urn:microsoft.com/office/officeart/2005/8/layout/process1"/>
    <dgm:cxn modelId="{BDCCB851-BD72-4F65-AE8A-3F5D0CE43D8B}" srcId="{4F0BA6F5-CC3C-417C-94FB-03C440E037F9}" destId="{7C55E75D-7199-480A-ABD4-5201E0B93B74}" srcOrd="3" destOrd="0" parTransId="{C9EFB9A7-8326-4121-AE05-29356D41343D}" sibTransId="{E2B35C46-6F1D-4A70-BA4A-2B14F5C40804}"/>
    <dgm:cxn modelId="{6F30D273-9669-42C2-909B-16B4E0E28C51}" type="presOf" srcId="{1CA46011-5AD7-44F7-B698-5A5A427232D1}" destId="{48AED7CE-D07C-4AA7-8E4B-CAB61A2AEA72}" srcOrd="1" destOrd="0" presId="urn:microsoft.com/office/officeart/2005/8/layout/process1"/>
    <dgm:cxn modelId="{99D46275-D8C9-4277-A2C1-60BC677448F3}" type="presOf" srcId="{CF52FBFB-ACFD-4C7B-916C-7B8409D67D3F}" destId="{90542C78-51FD-4B27-A4B0-BD6A27B8F2AE}" srcOrd="1" destOrd="0" presId="urn:microsoft.com/office/officeart/2005/8/layout/process1"/>
    <dgm:cxn modelId="{F3E0AA5A-15B8-4C51-BD4D-B761F911FF45}" type="presOf" srcId="{9D4347D8-7D46-4C68-949E-359C176560E8}" destId="{47E3C565-B3EC-4F12-BFFB-6329ED7E5FA3}" srcOrd="0" destOrd="0" presId="urn:microsoft.com/office/officeart/2005/8/layout/process1"/>
    <dgm:cxn modelId="{DCCD6B86-0225-4D3F-BC12-64B2AE098F39}" type="presOf" srcId="{CF52FBFB-ACFD-4C7B-916C-7B8409D67D3F}" destId="{917BE4D3-908C-4CD3-A3A1-2F275AF4B8DD}" srcOrd="0" destOrd="0" presId="urn:microsoft.com/office/officeart/2005/8/layout/process1"/>
    <dgm:cxn modelId="{922372AC-E147-4042-AF24-EF0BCCAA01E7}" type="presOf" srcId="{F1EEE999-7DDF-4E12-AEA6-621E1813FCED}" destId="{07D55012-1819-4878-94E4-CA4B3BF1B316}" srcOrd="0" destOrd="0" presId="urn:microsoft.com/office/officeart/2005/8/layout/process1"/>
    <dgm:cxn modelId="{388533B1-4F52-4EDB-9979-96DCADA2E864}" type="presOf" srcId="{AAD69509-5056-456B-9768-A78CA3337976}" destId="{081FECAB-C5CC-4E8F-90FC-1343FD49AC7F}" srcOrd="0" destOrd="0" presId="urn:microsoft.com/office/officeart/2005/8/layout/process1"/>
    <dgm:cxn modelId="{0F04CAB1-F4F2-4A65-BAD3-FEFF1811686B}" srcId="{4F0BA6F5-CC3C-417C-94FB-03C440E037F9}" destId="{D8773BAE-13CF-4029-8D04-28BA66CBBAA7}" srcOrd="0" destOrd="0" parTransId="{C666C524-48AC-4775-9A0F-D080A2A9231F}" sibTransId="{1CA46011-5AD7-44F7-B698-5A5A427232D1}"/>
    <dgm:cxn modelId="{710C39C3-4541-42D5-97EF-3F9BE077BCE7}" type="presOf" srcId="{4F0BA6F5-CC3C-417C-94FB-03C440E037F9}" destId="{0FBA1FB3-0ADE-49B4-B13C-139B6BDBEE84}" srcOrd="0" destOrd="0" presId="urn:microsoft.com/office/officeart/2005/8/layout/process1"/>
    <dgm:cxn modelId="{78A83ADC-9E08-4386-97B9-B80B5DA79626}" srcId="{4F0BA6F5-CC3C-417C-94FB-03C440E037F9}" destId="{9D4347D8-7D46-4C68-949E-359C176560E8}" srcOrd="1" destOrd="0" parTransId="{A7A81828-B5E4-495B-9DA9-FCD383CC2843}" sibTransId="{CF52FBFB-ACFD-4C7B-916C-7B8409D67D3F}"/>
    <dgm:cxn modelId="{54509AE6-A028-46EB-AF26-C93B2CAF20E7}" srcId="{4F0BA6F5-CC3C-417C-94FB-03C440E037F9}" destId="{DF632F99-C345-4D93-AF5B-14CBC5657015}" srcOrd="2" destOrd="0" parTransId="{DA6555F3-3ABE-4E48-BDDC-B5C714408180}" sibTransId="{AAD69509-5056-456B-9768-A78CA3337976}"/>
    <dgm:cxn modelId="{6425AEE1-026A-448A-8B2F-283E43B293D0}" type="presParOf" srcId="{0FBA1FB3-0ADE-49B4-B13C-139B6BDBEE84}" destId="{E0EEA7BA-AF6B-4239-AC10-5D86E18331D1}" srcOrd="0" destOrd="0" presId="urn:microsoft.com/office/officeart/2005/8/layout/process1"/>
    <dgm:cxn modelId="{55107CD2-2B21-4EE8-846D-5EF26C462F90}" type="presParOf" srcId="{0FBA1FB3-0ADE-49B4-B13C-139B6BDBEE84}" destId="{0F409785-5AF3-45C0-8865-21A6D1888FC0}" srcOrd="1" destOrd="0" presId="urn:microsoft.com/office/officeart/2005/8/layout/process1"/>
    <dgm:cxn modelId="{BABE0E6B-721A-4881-9048-6C726542628C}" type="presParOf" srcId="{0F409785-5AF3-45C0-8865-21A6D1888FC0}" destId="{48AED7CE-D07C-4AA7-8E4B-CAB61A2AEA72}" srcOrd="0" destOrd="0" presId="urn:microsoft.com/office/officeart/2005/8/layout/process1"/>
    <dgm:cxn modelId="{BB456D16-E6C8-4428-B5A0-30AC79A12BBB}" type="presParOf" srcId="{0FBA1FB3-0ADE-49B4-B13C-139B6BDBEE84}" destId="{47E3C565-B3EC-4F12-BFFB-6329ED7E5FA3}" srcOrd="2" destOrd="0" presId="urn:microsoft.com/office/officeart/2005/8/layout/process1"/>
    <dgm:cxn modelId="{97BCE190-A0E2-40A6-A669-1604FD4284EF}" type="presParOf" srcId="{0FBA1FB3-0ADE-49B4-B13C-139B6BDBEE84}" destId="{917BE4D3-908C-4CD3-A3A1-2F275AF4B8DD}" srcOrd="3" destOrd="0" presId="urn:microsoft.com/office/officeart/2005/8/layout/process1"/>
    <dgm:cxn modelId="{F4C077CC-1E03-412A-9E0F-0E3FF75337B9}" type="presParOf" srcId="{917BE4D3-908C-4CD3-A3A1-2F275AF4B8DD}" destId="{90542C78-51FD-4B27-A4B0-BD6A27B8F2AE}" srcOrd="0" destOrd="0" presId="urn:microsoft.com/office/officeart/2005/8/layout/process1"/>
    <dgm:cxn modelId="{BAA1C4B7-4950-4D13-B79E-EFE3120D1A8B}" type="presParOf" srcId="{0FBA1FB3-0ADE-49B4-B13C-139B6BDBEE84}" destId="{BB05508C-7ADB-42BC-9F20-543D43230143}" srcOrd="4" destOrd="0" presId="urn:microsoft.com/office/officeart/2005/8/layout/process1"/>
    <dgm:cxn modelId="{67E30ADC-E4C6-4B54-88C8-32991AC3D7FE}" type="presParOf" srcId="{0FBA1FB3-0ADE-49B4-B13C-139B6BDBEE84}" destId="{081FECAB-C5CC-4E8F-90FC-1343FD49AC7F}" srcOrd="5" destOrd="0" presId="urn:microsoft.com/office/officeart/2005/8/layout/process1"/>
    <dgm:cxn modelId="{77208DCD-C7C8-40FC-968C-BA7404FE0798}" type="presParOf" srcId="{081FECAB-C5CC-4E8F-90FC-1343FD49AC7F}" destId="{74BDFA57-34C2-47C6-A2AF-D27B3B290F52}" srcOrd="0" destOrd="0" presId="urn:microsoft.com/office/officeart/2005/8/layout/process1"/>
    <dgm:cxn modelId="{E6554830-A8F2-4F44-9568-BE36C05DE014}" type="presParOf" srcId="{0FBA1FB3-0ADE-49B4-B13C-139B6BDBEE84}" destId="{FD6994C4-1811-481D-90C3-45337018BAE4}" srcOrd="6" destOrd="0" presId="urn:microsoft.com/office/officeart/2005/8/layout/process1"/>
    <dgm:cxn modelId="{507D82F9-4D03-4BFD-86DD-945731435D01}" type="presParOf" srcId="{0FBA1FB3-0ADE-49B4-B13C-139B6BDBEE84}" destId="{F7B3EAF8-1F49-43E6-9A2E-197021EEEA81}" srcOrd="7" destOrd="0" presId="urn:microsoft.com/office/officeart/2005/8/layout/process1"/>
    <dgm:cxn modelId="{28F79A94-468B-4744-9894-36ADA702196F}" type="presParOf" srcId="{F7B3EAF8-1F49-43E6-9A2E-197021EEEA81}" destId="{F41A3BC4-C99E-4990-B389-3124DE841E83}" srcOrd="0" destOrd="0" presId="urn:microsoft.com/office/officeart/2005/8/layout/process1"/>
    <dgm:cxn modelId="{AF6C1F49-A4CD-4A70-A573-F9A65A4BB715}" type="presParOf" srcId="{0FBA1FB3-0ADE-49B4-B13C-139B6BDBEE84}" destId="{07D55012-1819-4878-94E4-CA4B3BF1B316}"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EA7BA-AF6B-4239-AC10-5D86E18331D1}">
      <dsp:nvSpPr>
        <dsp:cNvPr id="0" name=""/>
        <dsp:cNvSpPr/>
      </dsp:nvSpPr>
      <dsp:spPr>
        <a:xfrm>
          <a:off x="5134" y="1054627"/>
          <a:ext cx="1591716" cy="22420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Applications will be accepted until the closing date of 5pm on Friday 4</a:t>
          </a:r>
          <a:r>
            <a:rPr lang="en-GB" sz="1700" kern="1200" baseline="30000" dirty="0">
              <a:latin typeface="Arial" panose="020B0604020202020204" pitchFamily="34" charset="0"/>
              <a:cs typeface="Arial" panose="020B0604020202020204" pitchFamily="34" charset="0"/>
            </a:rPr>
            <a:t>th</a:t>
          </a:r>
          <a:r>
            <a:rPr lang="en-GB" sz="1700" kern="1200" dirty="0">
              <a:latin typeface="Arial" panose="020B0604020202020204" pitchFamily="34" charset="0"/>
              <a:cs typeface="Arial" panose="020B0604020202020204" pitchFamily="34" charset="0"/>
            </a:rPr>
            <a:t> April 2025</a:t>
          </a:r>
        </a:p>
      </dsp:txBody>
      <dsp:txXfrm>
        <a:off x="51754" y="1101247"/>
        <a:ext cx="1498476" cy="2148842"/>
      </dsp:txXfrm>
    </dsp:sp>
    <dsp:sp modelId="{0F409785-5AF3-45C0-8865-21A6D1888FC0}">
      <dsp:nvSpPr>
        <dsp:cNvPr id="0" name=""/>
        <dsp:cNvSpPr/>
      </dsp:nvSpPr>
      <dsp:spPr>
        <a:xfrm>
          <a:off x="1756023" y="1978296"/>
          <a:ext cx="337443" cy="394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756023" y="2057245"/>
        <a:ext cx="236210" cy="236847"/>
      </dsp:txXfrm>
    </dsp:sp>
    <dsp:sp modelId="{47E3C565-B3EC-4F12-BFFB-6329ED7E5FA3}">
      <dsp:nvSpPr>
        <dsp:cNvPr id="0" name=""/>
        <dsp:cNvSpPr/>
      </dsp:nvSpPr>
      <dsp:spPr>
        <a:xfrm>
          <a:off x="2233538" y="1054627"/>
          <a:ext cx="1591716" cy="22420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latin typeface="Arial" panose="020B0604020202020204" pitchFamily="34" charset="0"/>
              <a:cs typeface="Arial" panose="020B0604020202020204" pitchFamily="34" charset="0"/>
            </a:rPr>
            <a:t>Applications will be assessed against the eligibility criteria</a:t>
          </a:r>
        </a:p>
      </dsp:txBody>
      <dsp:txXfrm>
        <a:off x="2280158" y="1101247"/>
        <a:ext cx="1498476" cy="2148842"/>
      </dsp:txXfrm>
    </dsp:sp>
    <dsp:sp modelId="{917BE4D3-908C-4CD3-A3A1-2F275AF4B8DD}">
      <dsp:nvSpPr>
        <dsp:cNvPr id="0" name=""/>
        <dsp:cNvSpPr/>
      </dsp:nvSpPr>
      <dsp:spPr>
        <a:xfrm>
          <a:off x="3984426" y="1978296"/>
          <a:ext cx="337443" cy="394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3984426" y="2057245"/>
        <a:ext cx="236210" cy="236847"/>
      </dsp:txXfrm>
    </dsp:sp>
    <dsp:sp modelId="{BB05508C-7ADB-42BC-9F20-543D43230143}">
      <dsp:nvSpPr>
        <dsp:cNvPr id="0" name=""/>
        <dsp:cNvSpPr/>
      </dsp:nvSpPr>
      <dsp:spPr>
        <a:xfrm>
          <a:off x="4461941" y="1054627"/>
          <a:ext cx="1591716" cy="22420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Eligible applications will be sent to the funds panel who will decide on successful applications in May 2025</a:t>
          </a:r>
        </a:p>
      </dsp:txBody>
      <dsp:txXfrm>
        <a:off x="4508561" y="1101247"/>
        <a:ext cx="1498476" cy="2148842"/>
      </dsp:txXfrm>
    </dsp:sp>
    <dsp:sp modelId="{081FECAB-C5CC-4E8F-90FC-1343FD49AC7F}">
      <dsp:nvSpPr>
        <dsp:cNvPr id="0" name=""/>
        <dsp:cNvSpPr/>
      </dsp:nvSpPr>
      <dsp:spPr>
        <a:xfrm rot="151851">
          <a:off x="6217090" y="2028369"/>
          <a:ext cx="347173" cy="394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6217141" y="2105018"/>
        <a:ext cx="243021" cy="236847"/>
      </dsp:txXfrm>
    </dsp:sp>
    <dsp:sp modelId="{FD6994C4-1811-481D-90C3-45337018BAE4}">
      <dsp:nvSpPr>
        <dsp:cNvPr id="0" name=""/>
        <dsp:cNvSpPr/>
      </dsp:nvSpPr>
      <dsp:spPr>
        <a:xfrm>
          <a:off x="6708064" y="1153907"/>
          <a:ext cx="1591716" cy="22420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Successful Applicants will be sent their award letter in June 2025</a:t>
          </a:r>
        </a:p>
      </dsp:txBody>
      <dsp:txXfrm>
        <a:off x="6754684" y="1200527"/>
        <a:ext cx="1498476" cy="2148842"/>
      </dsp:txXfrm>
    </dsp:sp>
    <dsp:sp modelId="{F7B3EAF8-1F49-43E6-9A2E-197021EEEA81}">
      <dsp:nvSpPr>
        <dsp:cNvPr id="0" name=""/>
        <dsp:cNvSpPr/>
      </dsp:nvSpPr>
      <dsp:spPr>
        <a:xfrm rot="21529049">
          <a:off x="8455771" y="2054513"/>
          <a:ext cx="330844" cy="394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8455782" y="2134486"/>
        <a:ext cx="231591" cy="236847"/>
      </dsp:txXfrm>
    </dsp:sp>
    <dsp:sp modelId="{07D55012-1819-4878-94E4-CA4B3BF1B316}">
      <dsp:nvSpPr>
        <dsp:cNvPr id="0" name=""/>
        <dsp:cNvSpPr/>
      </dsp:nvSpPr>
      <dsp:spPr>
        <a:xfrm>
          <a:off x="8923883" y="1108168"/>
          <a:ext cx="1591716" cy="22420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latin typeface="Arial" panose="020B0604020202020204" pitchFamily="34" charset="0"/>
              <a:cs typeface="Arial" panose="020B0604020202020204" pitchFamily="34" charset="0"/>
            </a:rPr>
            <a:t>Successful Applicants will be asked to submit evaluations at the mid and end points of their projects</a:t>
          </a:r>
        </a:p>
      </dsp:txBody>
      <dsp:txXfrm>
        <a:off x="8970503" y="1154788"/>
        <a:ext cx="1498476" cy="214884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86C00F-416E-426B-8F48-1F51B304ECA1}" type="datetimeFigureOut">
              <a:rPr lang="en-GB" smtClean="0"/>
              <a:t>07/02/2025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C7C90D-81AB-413F-9BDC-EBC7B0E5C431}" type="slidenum">
              <a:rPr lang="en-GB" smtClean="0"/>
              <a:t>‹#›</a:t>
            </a:fld>
            <a:endParaRPr lang="en-GB"/>
          </a:p>
        </p:txBody>
      </p:sp>
    </p:spTree>
    <p:extLst>
      <p:ext uri="{BB962C8B-B14F-4D97-AF65-F5344CB8AC3E}">
        <p14:creationId xmlns:p14="http://schemas.microsoft.com/office/powerpoint/2010/main" val="1803155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8CC7C5-7CB2-4C21-9EA2-A324388F30A8}" type="slidenum">
              <a:rPr lang="en-GB" smtClean="0"/>
              <a:t>5</a:t>
            </a:fld>
            <a:endParaRPr lang="en-GB"/>
          </a:p>
        </p:txBody>
      </p:sp>
    </p:spTree>
    <p:extLst>
      <p:ext uri="{BB962C8B-B14F-4D97-AF65-F5344CB8AC3E}">
        <p14:creationId xmlns:p14="http://schemas.microsoft.com/office/powerpoint/2010/main" val="23529223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6" name="Picture 35" descr="A picture containing screenshot, colorfulness, graphics, rectangle&#10;&#10;Description automatically generated">
            <a:extLst>
              <a:ext uri="{FF2B5EF4-FFF2-40B4-BE49-F238E27FC236}">
                <a16:creationId xmlns:a16="http://schemas.microsoft.com/office/drawing/2014/main" id="{BA9B58C5-66C0-58AC-A37C-FF0C77D798D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25F51C6-6C91-A3D5-0C1F-1BE185A3BFEB}"/>
              </a:ext>
            </a:extLst>
          </p:cNvPr>
          <p:cNvSpPr>
            <a:spLocks noGrp="1"/>
          </p:cNvSpPr>
          <p:nvPr>
            <p:ph type="ctrTitle" hasCustomPrompt="1"/>
          </p:nvPr>
        </p:nvSpPr>
        <p:spPr>
          <a:xfrm>
            <a:off x="1328058" y="965284"/>
            <a:ext cx="6330043" cy="1384244"/>
          </a:xfrm>
        </p:spPr>
        <p:txBody>
          <a:bodyPr anchor="t" anchorCtr="0">
            <a:noAutofit/>
          </a:bodyPr>
          <a:lstStyle>
            <a:lvl1pPr algn="l">
              <a:defRPr sz="4400">
                <a:solidFill>
                  <a:schemeClr val="bg1"/>
                </a:solidFill>
              </a:defRPr>
            </a:lvl1pPr>
          </a:lstStyle>
          <a:p>
            <a:r>
              <a:rPr lang="en-GB"/>
              <a:t>Click to add presentation title</a:t>
            </a:r>
            <a:endParaRPr lang="en-US"/>
          </a:p>
        </p:txBody>
      </p:sp>
      <p:sp>
        <p:nvSpPr>
          <p:cNvPr id="3" name="Subtitle 2">
            <a:extLst>
              <a:ext uri="{FF2B5EF4-FFF2-40B4-BE49-F238E27FC236}">
                <a16:creationId xmlns:a16="http://schemas.microsoft.com/office/drawing/2014/main" id="{BD343DEF-956D-EE8B-EC28-8937CE3D329D}"/>
              </a:ext>
            </a:extLst>
          </p:cNvPr>
          <p:cNvSpPr>
            <a:spLocks noGrp="1"/>
          </p:cNvSpPr>
          <p:nvPr>
            <p:ph type="subTitle" idx="1" hasCustomPrompt="1"/>
          </p:nvPr>
        </p:nvSpPr>
        <p:spPr>
          <a:xfrm>
            <a:off x="2276707" y="3525058"/>
            <a:ext cx="5381394" cy="365125"/>
          </a:xfrm>
        </p:spPr>
        <p:txBody>
          <a:bodyPr>
            <a:noAutofit/>
          </a:bodyPr>
          <a:lstStyle>
            <a:lvl1pPr marL="0" indent="0" algn="r">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Add presentation date</a:t>
            </a:r>
            <a:endParaRPr lang="en-US"/>
          </a:p>
        </p:txBody>
      </p:sp>
      <p:sp>
        <p:nvSpPr>
          <p:cNvPr id="4" name="Date Placeholder 3">
            <a:extLst>
              <a:ext uri="{FF2B5EF4-FFF2-40B4-BE49-F238E27FC236}">
                <a16:creationId xmlns:a16="http://schemas.microsoft.com/office/drawing/2014/main" id="{A7626AA7-B98B-65C0-4315-F9462A89D29D}"/>
              </a:ext>
            </a:extLst>
          </p:cNvPr>
          <p:cNvSpPr>
            <a:spLocks noGrp="1"/>
          </p:cNvSpPr>
          <p:nvPr>
            <p:ph type="dt" sz="half" idx="10"/>
          </p:nvPr>
        </p:nvSpPr>
        <p:spPr>
          <a:xfrm>
            <a:off x="513219" y="6219825"/>
            <a:ext cx="4114800" cy="228600"/>
          </a:xfrm>
        </p:spPr>
        <p:txBody>
          <a:bodyPr/>
          <a:lstStyle>
            <a:lvl1pPr>
              <a:defRPr sz="1000">
                <a:solidFill>
                  <a:schemeClr val="bg1"/>
                </a:solidFill>
                <a:latin typeface="Arial" panose="020B0604020202020204" pitchFamily="34" charset="0"/>
                <a:cs typeface="Arial" panose="020B0604020202020204" pitchFamily="34" charset="0"/>
              </a:defRPr>
            </a:lvl1pPr>
          </a:lstStyle>
          <a:p>
            <a:r>
              <a:rPr lang="en-GB"/>
              <a:t>VANL (SCIO) is registered as Scottish Charity no. SC041224</a:t>
            </a:r>
          </a:p>
          <a:p>
            <a:endParaRPr lang="en-US"/>
          </a:p>
        </p:txBody>
      </p:sp>
      <p:pic>
        <p:nvPicPr>
          <p:cNvPr id="21" name="Picture 20" descr="A close-up of a logo&#10;&#10;Description automatically generated with low confidence">
            <a:extLst>
              <a:ext uri="{FF2B5EF4-FFF2-40B4-BE49-F238E27FC236}">
                <a16:creationId xmlns:a16="http://schemas.microsoft.com/office/drawing/2014/main" id="{20CE4C99-AF65-42B2-73D4-484BBC751F57}"/>
              </a:ext>
            </a:extLst>
          </p:cNvPr>
          <p:cNvPicPr>
            <a:picLocks noChangeAspect="1"/>
          </p:cNvPicPr>
          <p:nvPr userDrawn="1"/>
        </p:nvPicPr>
        <p:blipFill>
          <a:blip r:embed="rId3"/>
          <a:stretch>
            <a:fillRect/>
          </a:stretch>
        </p:blipFill>
        <p:spPr>
          <a:xfrm>
            <a:off x="8200211" y="3093016"/>
            <a:ext cx="3563978" cy="3241109"/>
          </a:xfrm>
          <a:prstGeom prst="rect">
            <a:avLst/>
          </a:prstGeom>
        </p:spPr>
      </p:pic>
    </p:spTree>
    <p:extLst>
      <p:ext uri="{BB962C8B-B14F-4D97-AF65-F5344CB8AC3E}">
        <p14:creationId xmlns:p14="http://schemas.microsoft.com/office/powerpoint/2010/main" val="3250037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7E1819-6E18-5E7F-AA21-3DE996DBF440}"/>
              </a:ext>
            </a:extLst>
          </p:cNvPr>
          <p:cNvSpPr/>
          <p:nvPr userDrawn="1"/>
        </p:nvSpPr>
        <p:spPr>
          <a:xfrm>
            <a:off x="-20410" y="544512"/>
            <a:ext cx="8631010" cy="899659"/>
          </a:xfrm>
          <a:prstGeom prst="rect">
            <a:avLst/>
          </a:prstGeom>
          <a:solidFill>
            <a:srgbClr val="00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up of a logo&#10;&#10;Description automatically generated with low confidence">
            <a:extLst>
              <a:ext uri="{FF2B5EF4-FFF2-40B4-BE49-F238E27FC236}">
                <a16:creationId xmlns:a16="http://schemas.microsoft.com/office/drawing/2014/main" id="{9788894E-848E-7F47-2FAA-F51A2857A07A}"/>
              </a:ext>
            </a:extLst>
          </p:cNvPr>
          <p:cNvPicPr>
            <a:picLocks noChangeAspect="1"/>
          </p:cNvPicPr>
          <p:nvPr userDrawn="1"/>
        </p:nvPicPr>
        <p:blipFill>
          <a:blip r:embed="rId2"/>
          <a:stretch>
            <a:fillRect/>
          </a:stretch>
        </p:blipFill>
        <p:spPr>
          <a:xfrm>
            <a:off x="10734389" y="7086"/>
            <a:ext cx="1457611" cy="1325563"/>
          </a:xfrm>
          <a:prstGeom prst="rect">
            <a:avLst/>
          </a:prstGeom>
        </p:spPr>
      </p:pic>
      <p:pic>
        <p:nvPicPr>
          <p:cNvPr id="11" name="Picture 10" descr="A picture containing screenshot, black&#10;&#10;Description automatically generated">
            <a:extLst>
              <a:ext uri="{FF2B5EF4-FFF2-40B4-BE49-F238E27FC236}">
                <a16:creationId xmlns:a16="http://schemas.microsoft.com/office/drawing/2014/main" id="{69BF2AC9-1CED-2DB2-47BB-39678B1C15C9}"/>
              </a:ext>
            </a:extLst>
          </p:cNvPr>
          <p:cNvPicPr>
            <a:picLocks noChangeAspect="1"/>
          </p:cNvPicPr>
          <p:nvPr userDrawn="1"/>
        </p:nvPicPr>
        <p:blipFill rotWithShape="1">
          <a:blip r:embed="rId3"/>
          <a:srcRect b="94676"/>
          <a:stretch/>
        </p:blipFill>
        <p:spPr>
          <a:xfrm>
            <a:off x="114300" y="39935"/>
            <a:ext cx="10858500" cy="325189"/>
          </a:xfrm>
          <a:prstGeom prst="rect">
            <a:avLst/>
          </a:prstGeom>
        </p:spPr>
      </p:pic>
      <p:sp>
        <p:nvSpPr>
          <p:cNvPr id="4" name="Title 1">
            <a:extLst>
              <a:ext uri="{FF2B5EF4-FFF2-40B4-BE49-F238E27FC236}">
                <a16:creationId xmlns:a16="http://schemas.microsoft.com/office/drawing/2014/main" id="{1B708523-925B-84D6-091C-035399B7368B}"/>
              </a:ext>
            </a:extLst>
          </p:cNvPr>
          <p:cNvSpPr>
            <a:spLocks noGrp="1"/>
          </p:cNvSpPr>
          <p:nvPr>
            <p:ph type="title"/>
          </p:nvPr>
        </p:nvSpPr>
        <p:spPr>
          <a:xfrm>
            <a:off x="457200" y="691865"/>
            <a:ext cx="7984671" cy="631145"/>
          </a:xfrm>
        </p:spPr>
        <p:txBody>
          <a:bodyPr anchor="t" anchorCtr="0">
            <a:noAutofit/>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3112470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7E1819-6E18-5E7F-AA21-3DE996DBF440}"/>
              </a:ext>
            </a:extLst>
          </p:cNvPr>
          <p:cNvSpPr/>
          <p:nvPr userDrawn="1"/>
        </p:nvSpPr>
        <p:spPr>
          <a:xfrm>
            <a:off x="-20410" y="544512"/>
            <a:ext cx="8631010" cy="899659"/>
          </a:xfrm>
          <a:prstGeom prst="rect">
            <a:avLst/>
          </a:prstGeom>
          <a:solidFill>
            <a:srgbClr val="00B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up of a logo&#10;&#10;Description automatically generated with low confidence">
            <a:extLst>
              <a:ext uri="{FF2B5EF4-FFF2-40B4-BE49-F238E27FC236}">
                <a16:creationId xmlns:a16="http://schemas.microsoft.com/office/drawing/2014/main" id="{9788894E-848E-7F47-2FAA-F51A2857A07A}"/>
              </a:ext>
            </a:extLst>
          </p:cNvPr>
          <p:cNvPicPr>
            <a:picLocks noChangeAspect="1"/>
          </p:cNvPicPr>
          <p:nvPr userDrawn="1"/>
        </p:nvPicPr>
        <p:blipFill>
          <a:blip r:embed="rId2"/>
          <a:stretch>
            <a:fillRect/>
          </a:stretch>
        </p:blipFill>
        <p:spPr>
          <a:xfrm>
            <a:off x="10734389" y="7086"/>
            <a:ext cx="1457611" cy="1325563"/>
          </a:xfrm>
          <a:prstGeom prst="rect">
            <a:avLst/>
          </a:prstGeom>
        </p:spPr>
      </p:pic>
      <p:pic>
        <p:nvPicPr>
          <p:cNvPr id="11" name="Picture 10" descr="A picture containing screenshot, black&#10;&#10;Description automatically generated">
            <a:extLst>
              <a:ext uri="{FF2B5EF4-FFF2-40B4-BE49-F238E27FC236}">
                <a16:creationId xmlns:a16="http://schemas.microsoft.com/office/drawing/2014/main" id="{69BF2AC9-1CED-2DB2-47BB-39678B1C15C9}"/>
              </a:ext>
            </a:extLst>
          </p:cNvPr>
          <p:cNvPicPr>
            <a:picLocks noChangeAspect="1"/>
          </p:cNvPicPr>
          <p:nvPr userDrawn="1"/>
        </p:nvPicPr>
        <p:blipFill rotWithShape="1">
          <a:blip r:embed="rId3"/>
          <a:srcRect b="94676"/>
          <a:stretch/>
        </p:blipFill>
        <p:spPr>
          <a:xfrm>
            <a:off x="114300" y="39935"/>
            <a:ext cx="10858500" cy="325189"/>
          </a:xfrm>
          <a:prstGeom prst="rect">
            <a:avLst/>
          </a:prstGeom>
        </p:spPr>
      </p:pic>
      <p:sp>
        <p:nvSpPr>
          <p:cNvPr id="4" name="Title 1">
            <a:extLst>
              <a:ext uri="{FF2B5EF4-FFF2-40B4-BE49-F238E27FC236}">
                <a16:creationId xmlns:a16="http://schemas.microsoft.com/office/drawing/2014/main" id="{1B708523-925B-84D6-091C-035399B7368B}"/>
              </a:ext>
            </a:extLst>
          </p:cNvPr>
          <p:cNvSpPr>
            <a:spLocks noGrp="1"/>
          </p:cNvSpPr>
          <p:nvPr>
            <p:ph type="title"/>
          </p:nvPr>
        </p:nvSpPr>
        <p:spPr>
          <a:xfrm>
            <a:off x="457200" y="691865"/>
            <a:ext cx="7984671" cy="631145"/>
          </a:xfrm>
        </p:spPr>
        <p:txBody>
          <a:bodyPr anchor="t" anchorCtr="0">
            <a:noAutofit/>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1745892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7" name="Picture 6" descr="A close-up of a logo&#10;&#10;Description automatically generated with low confidence">
            <a:extLst>
              <a:ext uri="{FF2B5EF4-FFF2-40B4-BE49-F238E27FC236}">
                <a16:creationId xmlns:a16="http://schemas.microsoft.com/office/drawing/2014/main" id="{9788894E-848E-7F47-2FAA-F51A2857A07A}"/>
              </a:ext>
            </a:extLst>
          </p:cNvPr>
          <p:cNvPicPr>
            <a:picLocks noChangeAspect="1"/>
          </p:cNvPicPr>
          <p:nvPr userDrawn="1"/>
        </p:nvPicPr>
        <p:blipFill>
          <a:blip r:embed="rId2"/>
          <a:stretch>
            <a:fillRect/>
          </a:stretch>
        </p:blipFill>
        <p:spPr>
          <a:xfrm>
            <a:off x="10734389" y="7086"/>
            <a:ext cx="1457611" cy="1325563"/>
          </a:xfrm>
          <a:prstGeom prst="rect">
            <a:avLst/>
          </a:prstGeom>
        </p:spPr>
      </p:pic>
      <p:pic>
        <p:nvPicPr>
          <p:cNvPr id="11" name="Picture 10" descr="A picture containing screenshot, black&#10;&#10;Description automatically generated">
            <a:extLst>
              <a:ext uri="{FF2B5EF4-FFF2-40B4-BE49-F238E27FC236}">
                <a16:creationId xmlns:a16="http://schemas.microsoft.com/office/drawing/2014/main" id="{69BF2AC9-1CED-2DB2-47BB-39678B1C15C9}"/>
              </a:ext>
            </a:extLst>
          </p:cNvPr>
          <p:cNvPicPr>
            <a:picLocks noChangeAspect="1"/>
          </p:cNvPicPr>
          <p:nvPr userDrawn="1"/>
        </p:nvPicPr>
        <p:blipFill rotWithShape="1">
          <a:blip r:embed="rId3"/>
          <a:srcRect b="94676"/>
          <a:stretch/>
        </p:blipFill>
        <p:spPr>
          <a:xfrm>
            <a:off x="114300" y="39935"/>
            <a:ext cx="10858500" cy="325189"/>
          </a:xfrm>
          <a:prstGeom prst="rect">
            <a:avLst/>
          </a:prstGeom>
        </p:spPr>
      </p:pic>
    </p:spTree>
    <p:extLst>
      <p:ext uri="{BB962C8B-B14F-4D97-AF65-F5344CB8AC3E}">
        <p14:creationId xmlns:p14="http://schemas.microsoft.com/office/powerpoint/2010/main" val="1126061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60ECC0-A866-6B54-ABB8-D7D6CE885B99}"/>
              </a:ext>
            </a:extLst>
          </p:cNvPr>
          <p:cNvSpPr/>
          <p:nvPr userDrawn="1"/>
        </p:nvSpPr>
        <p:spPr>
          <a:xfrm>
            <a:off x="304799" y="278174"/>
            <a:ext cx="11582402" cy="6301654"/>
          </a:xfrm>
          <a:prstGeom prst="rect">
            <a:avLst/>
          </a:prstGeom>
          <a:solidFill>
            <a:srgbClr val="00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1E3CB95-36DA-30CF-ADC8-C647600881EF}"/>
              </a:ext>
            </a:extLst>
          </p:cNvPr>
          <p:cNvSpPr/>
          <p:nvPr userDrawn="1"/>
        </p:nvSpPr>
        <p:spPr>
          <a:xfrm>
            <a:off x="1" y="2228850"/>
            <a:ext cx="11887200" cy="2400300"/>
          </a:xfrm>
          <a:prstGeom prst="rect">
            <a:avLst/>
          </a:prstGeom>
          <a:solidFill>
            <a:srgbClr val="00B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CF8DA8-0FC7-02F6-CB2C-2775FBCE84AC}"/>
              </a:ext>
            </a:extLst>
          </p:cNvPr>
          <p:cNvSpPr>
            <a:spLocks noGrp="1"/>
          </p:cNvSpPr>
          <p:nvPr>
            <p:ph type="title" hasCustomPrompt="1"/>
          </p:nvPr>
        </p:nvSpPr>
        <p:spPr>
          <a:xfrm>
            <a:off x="831850" y="2916919"/>
            <a:ext cx="10515600" cy="984476"/>
          </a:xfrm>
        </p:spPr>
        <p:txBody>
          <a:bodyPr anchor="t" anchorCtr="0">
            <a:noAutofit/>
          </a:bodyPr>
          <a:lstStyle>
            <a:lvl1pPr algn="ctr">
              <a:defRPr sz="6000">
                <a:solidFill>
                  <a:srgbClr val="0047A3"/>
                </a:solidFill>
              </a:defRPr>
            </a:lvl1pPr>
          </a:lstStyle>
          <a:p>
            <a:r>
              <a:rPr lang="en-GB"/>
              <a:t>Click to edit section header</a:t>
            </a:r>
            <a:endParaRPr lang="en-US"/>
          </a:p>
        </p:txBody>
      </p:sp>
      <p:pic>
        <p:nvPicPr>
          <p:cNvPr id="11" name="Picture 10" descr="A close-up of a logo&#10;&#10;Description automatically generated with low confidence">
            <a:extLst>
              <a:ext uri="{FF2B5EF4-FFF2-40B4-BE49-F238E27FC236}">
                <a16:creationId xmlns:a16="http://schemas.microsoft.com/office/drawing/2014/main" id="{D9E083A6-D4AA-7E21-88DC-D7156BAF33E5}"/>
              </a:ext>
            </a:extLst>
          </p:cNvPr>
          <p:cNvPicPr>
            <a:picLocks noChangeAspect="1"/>
          </p:cNvPicPr>
          <p:nvPr userDrawn="1"/>
        </p:nvPicPr>
        <p:blipFill>
          <a:blip r:embed="rId2"/>
          <a:stretch>
            <a:fillRect/>
          </a:stretch>
        </p:blipFill>
        <p:spPr>
          <a:xfrm>
            <a:off x="10734389" y="7086"/>
            <a:ext cx="1457611" cy="1325563"/>
          </a:xfrm>
          <a:prstGeom prst="rect">
            <a:avLst/>
          </a:prstGeom>
        </p:spPr>
      </p:pic>
    </p:spTree>
    <p:extLst>
      <p:ext uri="{BB962C8B-B14F-4D97-AF65-F5344CB8AC3E}">
        <p14:creationId xmlns:p14="http://schemas.microsoft.com/office/powerpoint/2010/main" val="657881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60ECC0-A866-6B54-ABB8-D7D6CE885B99}"/>
              </a:ext>
            </a:extLst>
          </p:cNvPr>
          <p:cNvSpPr/>
          <p:nvPr userDrawn="1"/>
        </p:nvSpPr>
        <p:spPr>
          <a:xfrm>
            <a:off x="304799" y="278174"/>
            <a:ext cx="11582402" cy="6301654"/>
          </a:xfrm>
          <a:prstGeom prst="rect">
            <a:avLst/>
          </a:prstGeom>
          <a:solidFill>
            <a:srgbClr val="008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1E3CB95-36DA-30CF-ADC8-C647600881EF}"/>
              </a:ext>
            </a:extLst>
          </p:cNvPr>
          <p:cNvSpPr/>
          <p:nvPr userDrawn="1"/>
        </p:nvSpPr>
        <p:spPr>
          <a:xfrm>
            <a:off x="1" y="2228850"/>
            <a:ext cx="11887200" cy="2400300"/>
          </a:xfrm>
          <a:prstGeom prst="rect">
            <a:avLst/>
          </a:prstGeom>
          <a:solidFill>
            <a:srgbClr val="D53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CF8DA8-0FC7-02F6-CB2C-2775FBCE84AC}"/>
              </a:ext>
            </a:extLst>
          </p:cNvPr>
          <p:cNvSpPr>
            <a:spLocks noGrp="1"/>
          </p:cNvSpPr>
          <p:nvPr>
            <p:ph type="title" hasCustomPrompt="1"/>
          </p:nvPr>
        </p:nvSpPr>
        <p:spPr>
          <a:xfrm>
            <a:off x="831850" y="2916919"/>
            <a:ext cx="10515600" cy="984476"/>
          </a:xfrm>
        </p:spPr>
        <p:txBody>
          <a:bodyPr anchor="t" anchorCtr="0">
            <a:noAutofit/>
          </a:bodyPr>
          <a:lstStyle>
            <a:lvl1pPr algn="ctr">
              <a:defRPr sz="6000">
                <a:solidFill>
                  <a:schemeClr val="bg1"/>
                </a:solidFill>
              </a:defRPr>
            </a:lvl1pPr>
          </a:lstStyle>
          <a:p>
            <a:r>
              <a:rPr lang="en-GB"/>
              <a:t>Click to edit section header</a:t>
            </a:r>
            <a:endParaRPr lang="en-US"/>
          </a:p>
        </p:txBody>
      </p:sp>
      <p:pic>
        <p:nvPicPr>
          <p:cNvPr id="11" name="Picture 10" descr="A close-up of a logo&#10;&#10;Description automatically generated with low confidence">
            <a:extLst>
              <a:ext uri="{FF2B5EF4-FFF2-40B4-BE49-F238E27FC236}">
                <a16:creationId xmlns:a16="http://schemas.microsoft.com/office/drawing/2014/main" id="{D9E083A6-D4AA-7E21-88DC-D7156BAF33E5}"/>
              </a:ext>
            </a:extLst>
          </p:cNvPr>
          <p:cNvPicPr>
            <a:picLocks noChangeAspect="1"/>
          </p:cNvPicPr>
          <p:nvPr userDrawn="1"/>
        </p:nvPicPr>
        <p:blipFill>
          <a:blip r:embed="rId2"/>
          <a:stretch>
            <a:fillRect/>
          </a:stretch>
        </p:blipFill>
        <p:spPr>
          <a:xfrm>
            <a:off x="10734389" y="7086"/>
            <a:ext cx="1457611" cy="1325563"/>
          </a:xfrm>
          <a:prstGeom prst="rect">
            <a:avLst/>
          </a:prstGeom>
        </p:spPr>
      </p:pic>
    </p:spTree>
    <p:extLst>
      <p:ext uri="{BB962C8B-B14F-4D97-AF65-F5344CB8AC3E}">
        <p14:creationId xmlns:p14="http://schemas.microsoft.com/office/powerpoint/2010/main" val="2725413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60ECC0-A866-6B54-ABB8-D7D6CE885B99}"/>
              </a:ext>
            </a:extLst>
          </p:cNvPr>
          <p:cNvSpPr/>
          <p:nvPr userDrawn="1"/>
        </p:nvSpPr>
        <p:spPr>
          <a:xfrm>
            <a:off x="304799" y="278174"/>
            <a:ext cx="11582402" cy="6301654"/>
          </a:xfrm>
          <a:prstGeom prst="rect">
            <a:avLst/>
          </a:prstGeom>
          <a:solidFill>
            <a:srgbClr val="D53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1E3CB95-36DA-30CF-ADC8-C647600881EF}"/>
              </a:ext>
            </a:extLst>
          </p:cNvPr>
          <p:cNvSpPr/>
          <p:nvPr userDrawn="1"/>
        </p:nvSpPr>
        <p:spPr>
          <a:xfrm>
            <a:off x="1" y="2228850"/>
            <a:ext cx="11887200" cy="2400300"/>
          </a:xfrm>
          <a:prstGeom prst="rect">
            <a:avLst/>
          </a:prstGeom>
          <a:solidFill>
            <a:srgbClr val="004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CF8DA8-0FC7-02F6-CB2C-2775FBCE84AC}"/>
              </a:ext>
            </a:extLst>
          </p:cNvPr>
          <p:cNvSpPr>
            <a:spLocks noGrp="1"/>
          </p:cNvSpPr>
          <p:nvPr>
            <p:ph type="title" hasCustomPrompt="1"/>
          </p:nvPr>
        </p:nvSpPr>
        <p:spPr>
          <a:xfrm>
            <a:off x="831850" y="2916919"/>
            <a:ext cx="10515600" cy="984476"/>
          </a:xfrm>
        </p:spPr>
        <p:txBody>
          <a:bodyPr anchor="t" anchorCtr="0">
            <a:noAutofit/>
          </a:bodyPr>
          <a:lstStyle>
            <a:lvl1pPr algn="ctr">
              <a:defRPr sz="6000">
                <a:solidFill>
                  <a:schemeClr val="bg1"/>
                </a:solidFill>
              </a:defRPr>
            </a:lvl1pPr>
          </a:lstStyle>
          <a:p>
            <a:r>
              <a:rPr lang="en-GB"/>
              <a:t>Click to edit section header</a:t>
            </a:r>
            <a:endParaRPr lang="en-US"/>
          </a:p>
        </p:txBody>
      </p:sp>
      <p:pic>
        <p:nvPicPr>
          <p:cNvPr id="11" name="Picture 10" descr="A close-up of a logo&#10;&#10;Description automatically generated with low confidence">
            <a:extLst>
              <a:ext uri="{FF2B5EF4-FFF2-40B4-BE49-F238E27FC236}">
                <a16:creationId xmlns:a16="http://schemas.microsoft.com/office/drawing/2014/main" id="{D9E083A6-D4AA-7E21-88DC-D7156BAF33E5}"/>
              </a:ext>
            </a:extLst>
          </p:cNvPr>
          <p:cNvPicPr>
            <a:picLocks noChangeAspect="1"/>
          </p:cNvPicPr>
          <p:nvPr userDrawn="1"/>
        </p:nvPicPr>
        <p:blipFill>
          <a:blip r:embed="rId2"/>
          <a:stretch>
            <a:fillRect/>
          </a:stretch>
        </p:blipFill>
        <p:spPr>
          <a:xfrm>
            <a:off x="10734389" y="7086"/>
            <a:ext cx="1457611" cy="1325563"/>
          </a:xfrm>
          <a:prstGeom prst="rect">
            <a:avLst/>
          </a:prstGeom>
        </p:spPr>
      </p:pic>
    </p:spTree>
    <p:extLst>
      <p:ext uri="{BB962C8B-B14F-4D97-AF65-F5344CB8AC3E}">
        <p14:creationId xmlns:p14="http://schemas.microsoft.com/office/powerpoint/2010/main" val="3310267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921B89DC-9C3C-D392-3C83-2AF30A7394E3}"/>
              </a:ext>
            </a:extLst>
          </p:cNvPr>
          <p:cNvSpPr>
            <a:spLocks noGrp="1"/>
          </p:cNvSpPr>
          <p:nvPr>
            <p:ph type="pic" sz="quarter" idx="10"/>
          </p:nvPr>
        </p:nvSpPr>
        <p:spPr>
          <a:xfrm>
            <a:off x="6144077" y="309490"/>
            <a:ext cx="5634264" cy="6260122"/>
          </a:xfrm>
        </p:spPr>
        <p:txBody>
          <a:bodyPr/>
          <a:lstStyle/>
          <a:p>
            <a:endParaRPr lang="en-US"/>
          </a:p>
        </p:txBody>
      </p:sp>
      <p:pic>
        <p:nvPicPr>
          <p:cNvPr id="10" name="Picture 9" descr="A blue and pink rectangle&#10;&#10;Description automatically generated with low confidence">
            <a:extLst>
              <a:ext uri="{FF2B5EF4-FFF2-40B4-BE49-F238E27FC236}">
                <a16:creationId xmlns:a16="http://schemas.microsoft.com/office/drawing/2014/main" id="{06D6F600-C17E-49ED-3D3C-0A4DBCC5528D}"/>
              </a:ext>
            </a:extLst>
          </p:cNvPr>
          <p:cNvPicPr>
            <a:picLocks noChangeAspect="1"/>
          </p:cNvPicPr>
          <p:nvPr userDrawn="1"/>
        </p:nvPicPr>
        <p:blipFill rotWithShape="1">
          <a:blip r:embed="rId2"/>
          <a:srcRect r="47882"/>
          <a:stretch/>
        </p:blipFill>
        <p:spPr>
          <a:xfrm>
            <a:off x="1" y="-7087"/>
            <a:ext cx="6384470" cy="6890658"/>
          </a:xfrm>
          <a:prstGeom prst="rect">
            <a:avLst/>
          </a:prstGeom>
        </p:spPr>
      </p:pic>
      <p:sp>
        <p:nvSpPr>
          <p:cNvPr id="2" name="Title 1">
            <a:extLst>
              <a:ext uri="{FF2B5EF4-FFF2-40B4-BE49-F238E27FC236}">
                <a16:creationId xmlns:a16="http://schemas.microsoft.com/office/drawing/2014/main" id="{D8CF8DA8-0FC7-02F6-CB2C-2775FBCE84AC}"/>
              </a:ext>
            </a:extLst>
          </p:cNvPr>
          <p:cNvSpPr>
            <a:spLocks noGrp="1"/>
          </p:cNvSpPr>
          <p:nvPr>
            <p:ph type="title" hasCustomPrompt="1"/>
          </p:nvPr>
        </p:nvSpPr>
        <p:spPr>
          <a:xfrm>
            <a:off x="1027792" y="2389187"/>
            <a:ext cx="5116285" cy="1818367"/>
          </a:xfrm>
        </p:spPr>
        <p:txBody>
          <a:bodyPr anchor="t" anchorCtr="0">
            <a:noAutofit/>
          </a:bodyPr>
          <a:lstStyle>
            <a:lvl1pPr algn="l">
              <a:defRPr sz="5400">
                <a:solidFill>
                  <a:schemeClr val="bg1"/>
                </a:solidFill>
              </a:defRPr>
            </a:lvl1pPr>
          </a:lstStyle>
          <a:p>
            <a:r>
              <a:rPr lang="en-GB"/>
              <a:t>Click to edit picture section header</a:t>
            </a:r>
            <a:endParaRPr lang="en-US"/>
          </a:p>
        </p:txBody>
      </p:sp>
      <p:pic>
        <p:nvPicPr>
          <p:cNvPr id="15" name="Picture 14" descr="A close-up of a logo&#10;&#10;Description automatically generated with low confidence">
            <a:extLst>
              <a:ext uri="{FF2B5EF4-FFF2-40B4-BE49-F238E27FC236}">
                <a16:creationId xmlns:a16="http://schemas.microsoft.com/office/drawing/2014/main" id="{D43FBAE2-0927-3ADB-B0DE-ED302B049D9B}"/>
              </a:ext>
            </a:extLst>
          </p:cNvPr>
          <p:cNvPicPr>
            <a:picLocks noChangeAspect="1"/>
          </p:cNvPicPr>
          <p:nvPr userDrawn="1"/>
        </p:nvPicPr>
        <p:blipFill>
          <a:blip r:embed="rId3"/>
          <a:stretch>
            <a:fillRect/>
          </a:stretch>
        </p:blipFill>
        <p:spPr>
          <a:xfrm>
            <a:off x="969177" y="4960935"/>
            <a:ext cx="1457611" cy="1325563"/>
          </a:xfrm>
          <a:prstGeom prst="rect">
            <a:avLst/>
          </a:prstGeom>
        </p:spPr>
      </p:pic>
    </p:spTree>
    <p:extLst>
      <p:ext uri="{BB962C8B-B14F-4D97-AF65-F5344CB8AC3E}">
        <p14:creationId xmlns:p14="http://schemas.microsoft.com/office/powerpoint/2010/main" val="2934887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4" name="Picture 3" descr="A blue and green rectangle with black background&#10;&#10;Description automatically generated with low confidence">
            <a:extLst>
              <a:ext uri="{FF2B5EF4-FFF2-40B4-BE49-F238E27FC236}">
                <a16:creationId xmlns:a16="http://schemas.microsoft.com/office/drawing/2014/main" id="{102DE9EA-3598-E115-BAE4-49312764873F}"/>
              </a:ext>
            </a:extLst>
          </p:cNvPr>
          <p:cNvPicPr>
            <a:picLocks noChangeAspect="1"/>
          </p:cNvPicPr>
          <p:nvPr userDrawn="1"/>
        </p:nvPicPr>
        <p:blipFill rotWithShape="1">
          <a:blip r:embed="rId2"/>
          <a:srcRect r="49845"/>
          <a:stretch/>
        </p:blipFill>
        <p:spPr>
          <a:xfrm>
            <a:off x="0" y="0"/>
            <a:ext cx="6144078" cy="6890658"/>
          </a:xfrm>
          <a:prstGeom prst="rect">
            <a:avLst/>
          </a:prstGeom>
        </p:spPr>
      </p:pic>
      <p:sp>
        <p:nvSpPr>
          <p:cNvPr id="2" name="Title 1">
            <a:extLst>
              <a:ext uri="{FF2B5EF4-FFF2-40B4-BE49-F238E27FC236}">
                <a16:creationId xmlns:a16="http://schemas.microsoft.com/office/drawing/2014/main" id="{D8CF8DA8-0FC7-02F6-CB2C-2775FBCE84AC}"/>
              </a:ext>
            </a:extLst>
          </p:cNvPr>
          <p:cNvSpPr>
            <a:spLocks noGrp="1"/>
          </p:cNvSpPr>
          <p:nvPr>
            <p:ph type="title" hasCustomPrompt="1"/>
          </p:nvPr>
        </p:nvSpPr>
        <p:spPr>
          <a:xfrm>
            <a:off x="1027793" y="2389187"/>
            <a:ext cx="5068208" cy="1818367"/>
          </a:xfrm>
        </p:spPr>
        <p:txBody>
          <a:bodyPr anchor="t" anchorCtr="0">
            <a:noAutofit/>
          </a:bodyPr>
          <a:lstStyle>
            <a:lvl1pPr algn="l">
              <a:defRPr sz="5400">
                <a:solidFill>
                  <a:schemeClr val="bg1"/>
                </a:solidFill>
              </a:defRPr>
            </a:lvl1pPr>
          </a:lstStyle>
          <a:p>
            <a:r>
              <a:rPr lang="en-GB"/>
              <a:t>Click to edit picture section header</a:t>
            </a:r>
            <a:endParaRPr lang="en-US"/>
          </a:p>
        </p:txBody>
      </p:sp>
      <p:pic>
        <p:nvPicPr>
          <p:cNvPr id="5" name="Picture 4" descr="A close-up of a logo&#10;&#10;Description automatically generated with low confidence">
            <a:extLst>
              <a:ext uri="{FF2B5EF4-FFF2-40B4-BE49-F238E27FC236}">
                <a16:creationId xmlns:a16="http://schemas.microsoft.com/office/drawing/2014/main" id="{1D00AC08-0332-9074-93AD-950A3E88B75C}"/>
              </a:ext>
            </a:extLst>
          </p:cNvPr>
          <p:cNvPicPr>
            <a:picLocks noChangeAspect="1"/>
          </p:cNvPicPr>
          <p:nvPr userDrawn="1"/>
        </p:nvPicPr>
        <p:blipFill>
          <a:blip r:embed="rId3"/>
          <a:stretch>
            <a:fillRect/>
          </a:stretch>
        </p:blipFill>
        <p:spPr>
          <a:xfrm>
            <a:off x="969177" y="4960935"/>
            <a:ext cx="1457611" cy="1325563"/>
          </a:xfrm>
          <a:prstGeom prst="rect">
            <a:avLst/>
          </a:prstGeom>
        </p:spPr>
      </p:pic>
      <p:sp>
        <p:nvSpPr>
          <p:cNvPr id="3" name="Picture Placeholder 13">
            <a:extLst>
              <a:ext uri="{FF2B5EF4-FFF2-40B4-BE49-F238E27FC236}">
                <a16:creationId xmlns:a16="http://schemas.microsoft.com/office/drawing/2014/main" id="{C524B333-11DB-EBA4-97E4-EAE857C8FF11}"/>
              </a:ext>
            </a:extLst>
          </p:cNvPr>
          <p:cNvSpPr>
            <a:spLocks noGrp="1"/>
          </p:cNvSpPr>
          <p:nvPr>
            <p:ph type="pic" sz="quarter" idx="10"/>
          </p:nvPr>
        </p:nvSpPr>
        <p:spPr>
          <a:xfrm>
            <a:off x="6144077" y="309490"/>
            <a:ext cx="5634264" cy="6260122"/>
          </a:xfrm>
        </p:spPr>
        <p:txBody>
          <a:bodyPr/>
          <a:lstStyle/>
          <a:p>
            <a:endParaRPr lang="en-US"/>
          </a:p>
        </p:txBody>
      </p:sp>
    </p:spTree>
    <p:extLst>
      <p:ext uri="{BB962C8B-B14F-4D97-AF65-F5344CB8AC3E}">
        <p14:creationId xmlns:p14="http://schemas.microsoft.com/office/powerpoint/2010/main" val="381688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6" name="Picture 35" descr="A picture containing screenshot, colorfulness, graphics, rectangle&#10;&#10;Description automatically generated">
            <a:extLst>
              <a:ext uri="{FF2B5EF4-FFF2-40B4-BE49-F238E27FC236}">
                <a16:creationId xmlns:a16="http://schemas.microsoft.com/office/drawing/2014/main" id="{BA9B58C5-66C0-58AC-A37C-FF0C77D798D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25F51C6-6C91-A3D5-0C1F-1BE185A3BFEB}"/>
              </a:ext>
            </a:extLst>
          </p:cNvPr>
          <p:cNvSpPr>
            <a:spLocks noGrp="1"/>
          </p:cNvSpPr>
          <p:nvPr>
            <p:ph type="ctrTitle" hasCustomPrompt="1"/>
          </p:nvPr>
        </p:nvSpPr>
        <p:spPr>
          <a:xfrm>
            <a:off x="1328058" y="1116695"/>
            <a:ext cx="6330043" cy="1026802"/>
          </a:xfrm>
        </p:spPr>
        <p:txBody>
          <a:bodyPr anchor="t" anchorCtr="0">
            <a:noAutofit/>
          </a:bodyPr>
          <a:lstStyle>
            <a:lvl1pPr algn="l">
              <a:defRPr sz="8000">
                <a:solidFill>
                  <a:schemeClr val="bg1"/>
                </a:solidFill>
              </a:defRPr>
            </a:lvl1pPr>
          </a:lstStyle>
          <a:p>
            <a:r>
              <a:rPr lang="en-GB"/>
              <a:t>Thank you! </a:t>
            </a:r>
            <a:endParaRPr lang="en-US"/>
          </a:p>
        </p:txBody>
      </p:sp>
      <p:sp>
        <p:nvSpPr>
          <p:cNvPr id="4" name="Date Placeholder 3">
            <a:extLst>
              <a:ext uri="{FF2B5EF4-FFF2-40B4-BE49-F238E27FC236}">
                <a16:creationId xmlns:a16="http://schemas.microsoft.com/office/drawing/2014/main" id="{A7626AA7-B98B-65C0-4315-F9462A89D29D}"/>
              </a:ext>
            </a:extLst>
          </p:cNvPr>
          <p:cNvSpPr>
            <a:spLocks noGrp="1"/>
          </p:cNvSpPr>
          <p:nvPr>
            <p:ph type="dt" sz="half" idx="10"/>
          </p:nvPr>
        </p:nvSpPr>
        <p:spPr>
          <a:xfrm>
            <a:off x="513219" y="6219825"/>
            <a:ext cx="4114800" cy="228600"/>
          </a:xfrm>
        </p:spPr>
        <p:txBody>
          <a:bodyPr/>
          <a:lstStyle>
            <a:lvl1pPr>
              <a:defRPr sz="1000">
                <a:solidFill>
                  <a:schemeClr val="bg1"/>
                </a:solidFill>
                <a:latin typeface="Arial" panose="020B0604020202020204" pitchFamily="34" charset="0"/>
                <a:cs typeface="Arial" panose="020B0604020202020204" pitchFamily="34" charset="0"/>
              </a:defRPr>
            </a:lvl1pPr>
          </a:lstStyle>
          <a:p>
            <a:r>
              <a:rPr lang="en-GB"/>
              <a:t>VANL (SCIO) is registered as Scottish Charity no. SC041224</a:t>
            </a:r>
          </a:p>
          <a:p>
            <a:endParaRPr lang="en-US"/>
          </a:p>
        </p:txBody>
      </p:sp>
      <p:pic>
        <p:nvPicPr>
          <p:cNvPr id="21" name="Picture 20" descr="A close-up of a logo&#10;&#10;Description automatically generated with low confidence">
            <a:extLst>
              <a:ext uri="{FF2B5EF4-FFF2-40B4-BE49-F238E27FC236}">
                <a16:creationId xmlns:a16="http://schemas.microsoft.com/office/drawing/2014/main" id="{20CE4C99-AF65-42B2-73D4-484BBC751F57}"/>
              </a:ext>
            </a:extLst>
          </p:cNvPr>
          <p:cNvPicPr>
            <a:picLocks noChangeAspect="1"/>
          </p:cNvPicPr>
          <p:nvPr userDrawn="1"/>
        </p:nvPicPr>
        <p:blipFill>
          <a:blip r:embed="rId3"/>
          <a:stretch>
            <a:fillRect/>
          </a:stretch>
        </p:blipFill>
        <p:spPr>
          <a:xfrm>
            <a:off x="8200211" y="3093016"/>
            <a:ext cx="3563978" cy="3241109"/>
          </a:xfrm>
          <a:prstGeom prst="rect">
            <a:avLst/>
          </a:prstGeom>
        </p:spPr>
      </p:pic>
      <p:sp>
        <p:nvSpPr>
          <p:cNvPr id="5" name="Rectangle 4">
            <a:extLst>
              <a:ext uri="{FF2B5EF4-FFF2-40B4-BE49-F238E27FC236}">
                <a16:creationId xmlns:a16="http://schemas.microsoft.com/office/drawing/2014/main" id="{DD24265B-ABA2-17AE-6DCB-F3C76793FB8E}"/>
              </a:ext>
            </a:extLst>
          </p:cNvPr>
          <p:cNvSpPr/>
          <p:nvPr userDrawn="1"/>
        </p:nvSpPr>
        <p:spPr>
          <a:xfrm>
            <a:off x="1017312" y="4361606"/>
            <a:ext cx="3031671" cy="538843"/>
          </a:xfrm>
          <a:prstGeom prst="rect">
            <a:avLst/>
          </a:prstGeom>
          <a:solidFill>
            <a:srgbClr val="00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D343DEF-956D-EE8B-EC28-8937CE3D329D}"/>
              </a:ext>
            </a:extLst>
          </p:cNvPr>
          <p:cNvSpPr>
            <a:spLocks noGrp="1"/>
          </p:cNvSpPr>
          <p:nvPr>
            <p:ph type="subTitle" idx="1" hasCustomPrompt="1"/>
          </p:nvPr>
        </p:nvSpPr>
        <p:spPr>
          <a:xfrm>
            <a:off x="1328059" y="4444329"/>
            <a:ext cx="2492828" cy="358146"/>
          </a:xfrm>
        </p:spPr>
        <p:txBody>
          <a:bodyPr>
            <a:noAutofit/>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Name</a:t>
            </a:r>
            <a:endParaRPr lang="en-US"/>
          </a:p>
        </p:txBody>
      </p:sp>
      <p:sp>
        <p:nvSpPr>
          <p:cNvPr id="6" name="Rectangle 5">
            <a:extLst>
              <a:ext uri="{FF2B5EF4-FFF2-40B4-BE49-F238E27FC236}">
                <a16:creationId xmlns:a16="http://schemas.microsoft.com/office/drawing/2014/main" id="{F90DB2C9-EF64-A776-A811-A84C96A6F857}"/>
              </a:ext>
            </a:extLst>
          </p:cNvPr>
          <p:cNvSpPr/>
          <p:nvPr userDrawn="1"/>
        </p:nvSpPr>
        <p:spPr>
          <a:xfrm>
            <a:off x="1017313" y="5062655"/>
            <a:ext cx="6755088" cy="538843"/>
          </a:xfrm>
          <a:prstGeom prst="rect">
            <a:avLst/>
          </a:prstGeom>
          <a:solidFill>
            <a:srgbClr val="00B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540481F-9860-2484-79A1-E6C6EFACF707}"/>
              </a:ext>
            </a:extLst>
          </p:cNvPr>
          <p:cNvSpPr/>
          <p:nvPr userDrawn="1"/>
        </p:nvSpPr>
        <p:spPr>
          <a:xfrm>
            <a:off x="4248698" y="4370902"/>
            <a:ext cx="3516664" cy="538843"/>
          </a:xfrm>
          <a:prstGeom prst="rect">
            <a:avLst/>
          </a:prstGeom>
          <a:solidFill>
            <a:srgbClr val="004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6B1BE67A-6BEC-D5BA-6E1C-EEF40EA95C59}"/>
              </a:ext>
            </a:extLst>
          </p:cNvPr>
          <p:cNvSpPr>
            <a:spLocks noGrp="1"/>
          </p:cNvSpPr>
          <p:nvPr>
            <p:ph type="body" sz="quarter" idx="11" hasCustomPrompt="1"/>
          </p:nvPr>
        </p:nvSpPr>
        <p:spPr>
          <a:xfrm>
            <a:off x="4390612" y="4444328"/>
            <a:ext cx="3230563" cy="354576"/>
          </a:xfrm>
        </p:spPr>
        <p:txBody>
          <a:bodyPr>
            <a:noAutofit/>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GB"/>
              <a:t>Your Title</a:t>
            </a:r>
            <a:endParaRPr lang="en-US"/>
          </a:p>
        </p:txBody>
      </p:sp>
      <p:sp>
        <p:nvSpPr>
          <p:cNvPr id="16" name="Text Placeholder 15">
            <a:extLst>
              <a:ext uri="{FF2B5EF4-FFF2-40B4-BE49-F238E27FC236}">
                <a16:creationId xmlns:a16="http://schemas.microsoft.com/office/drawing/2014/main" id="{746BE106-AB60-D5A2-E7F7-2E025FCE60C9}"/>
              </a:ext>
            </a:extLst>
          </p:cNvPr>
          <p:cNvSpPr>
            <a:spLocks noGrp="1"/>
          </p:cNvSpPr>
          <p:nvPr>
            <p:ph type="body" sz="quarter" idx="12" hasCustomPrompt="1"/>
          </p:nvPr>
        </p:nvSpPr>
        <p:spPr>
          <a:xfrm>
            <a:off x="1328058" y="5159828"/>
            <a:ext cx="6150428" cy="326290"/>
          </a:xfrm>
        </p:spPr>
        <p:txBody>
          <a:bodyPr>
            <a:normAutofit/>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a:t>Your contact details</a:t>
            </a:r>
          </a:p>
        </p:txBody>
      </p:sp>
    </p:spTree>
    <p:extLst>
      <p:ext uri="{BB962C8B-B14F-4D97-AF65-F5344CB8AC3E}">
        <p14:creationId xmlns:p14="http://schemas.microsoft.com/office/powerpoint/2010/main" val="678098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7E1819-6E18-5E7F-AA21-3DE996DBF440}"/>
              </a:ext>
            </a:extLst>
          </p:cNvPr>
          <p:cNvSpPr/>
          <p:nvPr userDrawn="1"/>
        </p:nvSpPr>
        <p:spPr>
          <a:xfrm>
            <a:off x="-20410" y="544512"/>
            <a:ext cx="8631010" cy="899659"/>
          </a:xfrm>
          <a:prstGeom prst="rect">
            <a:avLst/>
          </a:prstGeom>
          <a:solidFill>
            <a:srgbClr val="D53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D0D801-BDC0-3AE6-4E10-AEEA1850A267}"/>
              </a:ext>
            </a:extLst>
          </p:cNvPr>
          <p:cNvSpPr>
            <a:spLocks noGrp="1"/>
          </p:cNvSpPr>
          <p:nvPr>
            <p:ph type="title"/>
          </p:nvPr>
        </p:nvSpPr>
        <p:spPr>
          <a:xfrm>
            <a:off x="457200" y="691865"/>
            <a:ext cx="7984671" cy="631145"/>
          </a:xfrm>
        </p:spPr>
        <p:txBody>
          <a:bodyPr anchor="t" anchorCtr="0">
            <a:noAutofit/>
          </a:bodyPr>
          <a:lstStyle>
            <a:lvl1pPr>
              <a:defRPr>
                <a:solidFill>
                  <a:schemeClr val="bg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DD4970A-1B07-2C60-5D67-5D2BF2F9C6D2}"/>
              </a:ext>
            </a:extLst>
          </p:cNvPr>
          <p:cNvSpPr>
            <a:spLocks noGrp="1"/>
          </p:cNvSpPr>
          <p:nvPr>
            <p:ph idx="1"/>
          </p:nvPr>
        </p:nvSpPr>
        <p:spPr>
          <a:xfrm>
            <a:off x="457200" y="1870075"/>
            <a:ext cx="10515600" cy="4351338"/>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A close-up of a logo&#10;&#10;Description automatically generated with low confidence">
            <a:extLst>
              <a:ext uri="{FF2B5EF4-FFF2-40B4-BE49-F238E27FC236}">
                <a16:creationId xmlns:a16="http://schemas.microsoft.com/office/drawing/2014/main" id="{9788894E-848E-7F47-2FAA-F51A2857A07A}"/>
              </a:ext>
            </a:extLst>
          </p:cNvPr>
          <p:cNvPicPr>
            <a:picLocks noChangeAspect="1"/>
          </p:cNvPicPr>
          <p:nvPr userDrawn="1"/>
        </p:nvPicPr>
        <p:blipFill>
          <a:blip r:embed="rId2"/>
          <a:stretch>
            <a:fillRect/>
          </a:stretch>
        </p:blipFill>
        <p:spPr>
          <a:xfrm>
            <a:off x="10734389" y="7086"/>
            <a:ext cx="1457611" cy="1325563"/>
          </a:xfrm>
          <a:prstGeom prst="rect">
            <a:avLst/>
          </a:prstGeom>
        </p:spPr>
      </p:pic>
      <p:pic>
        <p:nvPicPr>
          <p:cNvPr id="11" name="Picture 10" descr="A picture containing screenshot, black&#10;&#10;Description automatically generated">
            <a:extLst>
              <a:ext uri="{FF2B5EF4-FFF2-40B4-BE49-F238E27FC236}">
                <a16:creationId xmlns:a16="http://schemas.microsoft.com/office/drawing/2014/main" id="{69BF2AC9-1CED-2DB2-47BB-39678B1C15C9}"/>
              </a:ext>
            </a:extLst>
          </p:cNvPr>
          <p:cNvPicPr>
            <a:picLocks noChangeAspect="1"/>
          </p:cNvPicPr>
          <p:nvPr userDrawn="1"/>
        </p:nvPicPr>
        <p:blipFill rotWithShape="1">
          <a:blip r:embed="rId3"/>
          <a:srcRect b="94676"/>
          <a:stretch/>
        </p:blipFill>
        <p:spPr>
          <a:xfrm>
            <a:off x="114300" y="39935"/>
            <a:ext cx="10858500" cy="325189"/>
          </a:xfrm>
          <a:prstGeom prst="rect">
            <a:avLst/>
          </a:prstGeom>
        </p:spPr>
      </p:pic>
    </p:spTree>
    <p:extLst>
      <p:ext uri="{BB962C8B-B14F-4D97-AF65-F5344CB8AC3E}">
        <p14:creationId xmlns:p14="http://schemas.microsoft.com/office/powerpoint/2010/main" val="2214370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7E1819-6E18-5E7F-AA21-3DE996DBF440}"/>
              </a:ext>
            </a:extLst>
          </p:cNvPr>
          <p:cNvSpPr/>
          <p:nvPr userDrawn="1"/>
        </p:nvSpPr>
        <p:spPr>
          <a:xfrm>
            <a:off x="-20410" y="544512"/>
            <a:ext cx="8631010" cy="899659"/>
          </a:xfrm>
          <a:prstGeom prst="rect">
            <a:avLst/>
          </a:prstGeom>
          <a:solidFill>
            <a:srgbClr val="004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DD4970A-1B07-2C60-5D67-5D2BF2F9C6D2}"/>
              </a:ext>
            </a:extLst>
          </p:cNvPr>
          <p:cNvSpPr>
            <a:spLocks noGrp="1"/>
          </p:cNvSpPr>
          <p:nvPr>
            <p:ph idx="1"/>
          </p:nvPr>
        </p:nvSpPr>
        <p:spPr>
          <a:xfrm>
            <a:off x="457200" y="1870075"/>
            <a:ext cx="10515600" cy="4351338"/>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A close-up of a logo&#10;&#10;Description automatically generated with low confidence">
            <a:extLst>
              <a:ext uri="{FF2B5EF4-FFF2-40B4-BE49-F238E27FC236}">
                <a16:creationId xmlns:a16="http://schemas.microsoft.com/office/drawing/2014/main" id="{9788894E-848E-7F47-2FAA-F51A2857A07A}"/>
              </a:ext>
            </a:extLst>
          </p:cNvPr>
          <p:cNvPicPr>
            <a:picLocks noChangeAspect="1"/>
          </p:cNvPicPr>
          <p:nvPr userDrawn="1"/>
        </p:nvPicPr>
        <p:blipFill>
          <a:blip r:embed="rId2"/>
          <a:stretch>
            <a:fillRect/>
          </a:stretch>
        </p:blipFill>
        <p:spPr>
          <a:xfrm>
            <a:off x="10734389" y="7086"/>
            <a:ext cx="1457611" cy="1325563"/>
          </a:xfrm>
          <a:prstGeom prst="rect">
            <a:avLst/>
          </a:prstGeom>
        </p:spPr>
      </p:pic>
      <p:pic>
        <p:nvPicPr>
          <p:cNvPr id="11" name="Picture 10" descr="A picture containing screenshot, black&#10;&#10;Description automatically generated">
            <a:extLst>
              <a:ext uri="{FF2B5EF4-FFF2-40B4-BE49-F238E27FC236}">
                <a16:creationId xmlns:a16="http://schemas.microsoft.com/office/drawing/2014/main" id="{69BF2AC9-1CED-2DB2-47BB-39678B1C15C9}"/>
              </a:ext>
            </a:extLst>
          </p:cNvPr>
          <p:cNvPicPr>
            <a:picLocks noChangeAspect="1"/>
          </p:cNvPicPr>
          <p:nvPr userDrawn="1"/>
        </p:nvPicPr>
        <p:blipFill rotWithShape="1">
          <a:blip r:embed="rId3"/>
          <a:srcRect b="94676"/>
          <a:stretch/>
        </p:blipFill>
        <p:spPr>
          <a:xfrm>
            <a:off x="114300" y="39935"/>
            <a:ext cx="10858500" cy="325189"/>
          </a:xfrm>
          <a:prstGeom prst="rect">
            <a:avLst/>
          </a:prstGeom>
        </p:spPr>
      </p:pic>
      <p:sp>
        <p:nvSpPr>
          <p:cNvPr id="4" name="Title 1">
            <a:extLst>
              <a:ext uri="{FF2B5EF4-FFF2-40B4-BE49-F238E27FC236}">
                <a16:creationId xmlns:a16="http://schemas.microsoft.com/office/drawing/2014/main" id="{E265360E-AE67-38AC-3F7A-B607123E11E0}"/>
              </a:ext>
            </a:extLst>
          </p:cNvPr>
          <p:cNvSpPr>
            <a:spLocks noGrp="1"/>
          </p:cNvSpPr>
          <p:nvPr>
            <p:ph type="title"/>
          </p:nvPr>
        </p:nvSpPr>
        <p:spPr>
          <a:xfrm>
            <a:off x="457200" y="691865"/>
            <a:ext cx="7984671" cy="631145"/>
          </a:xfrm>
        </p:spPr>
        <p:txBody>
          <a:bodyPr anchor="t" anchorCtr="0">
            <a:noAutofit/>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2798742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7E1819-6E18-5E7F-AA21-3DE996DBF440}"/>
              </a:ext>
            </a:extLst>
          </p:cNvPr>
          <p:cNvSpPr/>
          <p:nvPr userDrawn="1"/>
        </p:nvSpPr>
        <p:spPr>
          <a:xfrm>
            <a:off x="-20410" y="544512"/>
            <a:ext cx="8631010" cy="899659"/>
          </a:xfrm>
          <a:prstGeom prst="rect">
            <a:avLst/>
          </a:prstGeom>
          <a:solidFill>
            <a:srgbClr val="008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DD4970A-1B07-2C60-5D67-5D2BF2F9C6D2}"/>
              </a:ext>
            </a:extLst>
          </p:cNvPr>
          <p:cNvSpPr>
            <a:spLocks noGrp="1"/>
          </p:cNvSpPr>
          <p:nvPr>
            <p:ph idx="1"/>
          </p:nvPr>
        </p:nvSpPr>
        <p:spPr>
          <a:xfrm>
            <a:off x="457200" y="1870075"/>
            <a:ext cx="10515600" cy="4351338"/>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A close-up of a logo&#10;&#10;Description automatically generated with low confidence">
            <a:extLst>
              <a:ext uri="{FF2B5EF4-FFF2-40B4-BE49-F238E27FC236}">
                <a16:creationId xmlns:a16="http://schemas.microsoft.com/office/drawing/2014/main" id="{9788894E-848E-7F47-2FAA-F51A2857A07A}"/>
              </a:ext>
            </a:extLst>
          </p:cNvPr>
          <p:cNvPicPr>
            <a:picLocks noChangeAspect="1"/>
          </p:cNvPicPr>
          <p:nvPr userDrawn="1"/>
        </p:nvPicPr>
        <p:blipFill>
          <a:blip r:embed="rId2"/>
          <a:stretch>
            <a:fillRect/>
          </a:stretch>
        </p:blipFill>
        <p:spPr>
          <a:xfrm>
            <a:off x="10734389" y="7086"/>
            <a:ext cx="1457611" cy="1325563"/>
          </a:xfrm>
          <a:prstGeom prst="rect">
            <a:avLst/>
          </a:prstGeom>
        </p:spPr>
      </p:pic>
      <p:pic>
        <p:nvPicPr>
          <p:cNvPr id="11" name="Picture 10" descr="A picture containing screenshot, black&#10;&#10;Description automatically generated">
            <a:extLst>
              <a:ext uri="{FF2B5EF4-FFF2-40B4-BE49-F238E27FC236}">
                <a16:creationId xmlns:a16="http://schemas.microsoft.com/office/drawing/2014/main" id="{69BF2AC9-1CED-2DB2-47BB-39678B1C15C9}"/>
              </a:ext>
            </a:extLst>
          </p:cNvPr>
          <p:cNvPicPr>
            <a:picLocks noChangeAspect="1"/>
          </p:cNvPicPr>
          <p:nvPr userDrawn="1"/>
        </p:nvPicPr>
        <p:blipFill rotWithShape="1">
          <a:blip r:embed="rId3"/>
          <a:srcRect b="94676"/>
          <a:stretch/>
        </p:blipFill>
        <p:spPr>
          <a:xfrm>
            <a:off x="114300" y="39935"/>
            <a:ext cx="10858500" cy="325189"/>
          </a:xfrm>
          <a:prstGeom prst="rect">
            <a:avLst/>
          </a:prstGeom>
        </p:spPr>
      </p:pic>
      <p:sp>
        <p:nvSpPr>
          <p:cNvPr id="4" name="Title 1">
            <a:extLst>
              <a:ext uri="{FF2B5EF4-FFF2-40B4-BE49-F238E27FC236}">
                <a16:creationId xmlns:a16="http://schemas.microsoft.com/office/drawing/2014/main" id="{1B708523-925B-84D6-091C-035399B7368B}"/>
              </a:ext>
            </a:extLst>
          </p:cNvPr>
          <p:cNvSpPr>
            <a:spLocks noGrp="1"/>
          </p:cNvSpPr>
          <p:nvPr>
            <p:ph type="title"/>
          </p:nvPr>
        </p:nvSpPr>
        <p:spPr>
          <a:xfrm>
            <a:off x="457200" y="691865"/>
            <a:ext cx="7984671" cy="631145"/>
          </a:xfrm>
        </p:spPr>
        <p:txBody>
          <a:bodyPr anchor="t" anchorCtr="0">
            <a:noAutofit/>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429197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7E1819-6E18-5E7F-AA21-3DE996DBF440}"/>
              </a:ext>
            </a:extLst>
          </p:cNvPr>
          <p:cNvSpPr/>
          <p:nvPr userDrawn="1"/>
        </p:nvSpPr>
        <p:spPr>
          <a:xfrm>
            <a:off x="-20410" y="544512"/>
            <a:ext cx="8631010" cy="899659"/>
          </a:xfrm>
          <a:prstGeom prst="rect">
            <a:avLst/>
          </a:prstGeom>
          <a:solidFill>
            <a:srgbClr val="00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a:p>
        </p:txBody>
      </p:sp>
      <p:sp>
        <p:nvSpPr>
          <p:cNvPr id="3" name="Content Placeholder 2">
            <a:extLst>
              <a:ext uri="{FF2B5EF4-FFF2-40B4-BE49-F238E27FC236}">
                <a16:creationId xmlns:a16="http://schemas.microsoft.com/office/drawing/2014/main" id="{7DD4970A-1B07-2C60-5D67-5D2BF2F9C6D2}"/>
              </a:ext>
            </a:extLst>
          </p:cNvPr>
          <p:cNvSpPr>
            <a:spLocks noGrp="1"/>
          </p:cNvSpPr>
          <p:nvPr>
            <p:ph idx="1"/>
          </p:nvPr>
        </p:nvSpPr>
        <p:spPr>
          <a:xfrm>
            <a:off x="457200" y="1870075"/>
            <a:ext cx="10515600" cy="4351338"/>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A close-up of a logo&#10;&#10;Description automatically generated with low confidence">
            <a:extLst>
              <a:ext uri="{FF2B5EF4-FFF2-40B4-BE49-F238E27FC236}">
                <a16:creationId xmlns:a16="http://schemas.microsoft.com/office/drawing/2014/main" id="{9788894E-848E-7F47-2FAA-F51A2857A07A}"/>
              </a:ext>
            </a:extLst>
          </p:cNvPr>
          <p:cNvPicPr>
            <a:picLocks noChangeAspect="1"/>
          </p:cNvPicPr>
          <p:nvPr userDrawn="1"/>
        </p:nvPicPr>
        <p:blipFill>
          <a:blip r:embed="rId2"/>
          <a:stretch>
            <a:fillRect/>
          </a:stretch>
        </p:blipFill>
        <p:spPr>
          <a:xfrm>
            <a:off x="10734389" y="7086"/>
            <a:ext cx="1457611" cy="1325563"/>
          </a:xfrm>
          <a:prstGeom prst="rect">
            <a:avLst/>
          </a:prstGeom>
        </p:spPr>
      </p:pic>
      <p:pic>
        <p:nvPicPr>
          <p:cNvPr id="11" name="Picture 10" descr="A picture containing screenshot, black&#10;&#10;Description automatically generated">
            <a:extLst>
              <a:ext uri="{FF2B5EF4-FFF2-40B4-BE49-F238E27FC236}">
                <a16:creationId xmlns:a16="http://schemas.microsoft.com/office/drawing/2014/main" id="{69BF2AC9-1CED-2DB2-47BB-39678B1C15C9}"/>
              </a:ext>
            </a:extLst>
          </p:cNvPr>
          <p:cNvPicPr>
            <a:picLocks noChangeAspect="1"/>
          </p:cNvPicPr>
          <p:nvPr userDrawn="1"/>
        </p:nvPicPr>
        <p:blipFill rotWithShape="1">
          <a:blip r:embed="rId3"/>
          <a:srcRect b="94676"/>
          <a:stretch/>
        </p:blipFill>
        <p:spPr>
          <a:xfrm>
            <a:off x="114300" y="39935"/>
            <a:ext cx="10858500" cy="325189"/>
          </a:xfrm>
          <a:prstGeom prst="rect">
            <a:avLst/>
          </a:prstGeom>
        </p:spPr>
      </p:pic>
      <p:sp>
        <p:nvSpPr>
          <p:cNvPr id="4" name="Title 1">
            <a:extLst>
              <a:ext uri="{FF2B5EF4-FFF2-40B4-BE49-F238E27FC236}">
                <a16:creationId xmlns:a16="http://schemas.microsoft.com/office/drawing/2014/main" id="{1B708523-925B-84D6-091C-035399B7368B}"/>
              </a:ext>
            </a:extLst>
          </p:cNvPr>
          <p:cNvSpPr>
            <a:spLocks noGrp="1"/>
          </p:cNvSpPr>
          <p:nvPr>
            <p:ph type="title"/>
          </p:nvPr>
        </p:nvSpPr>
        <p:spPr>
          <a:xfrm>
            <a:off x="457200" y="691865"/>
            <a:ext cx="7984671" cy="631145"/>
          </a:xfrm>
        </p:spPr>
        <p:txBody>
          <a:bodyPr anchor="t" anchorCtr="0">
            <a:noAutofit/>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512970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7E1819-6E18-5E7F-AA21-3DE996DBF440}"/>
              </a:ext>
            </a:extLst>
          </p:cNvPr>
          <p:cNvSpPr/>
          <p:nvPr userDrawn="1"/>
        </p:nvSpPr>
        <p:spPr>
          <a:xfrm>
            <a:off x="-20410" y="544512"/>
            <a:ext cx="8631010" cy="899659"/>
          </a:xfrm>
          <a:prstGeom prst="rect">
            <a:avLst/>
          </a:prstGeom>
          <a:solidFill>
            <a:srgbClr val="00B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a:p>
        </p:txBody>
      </p:sp>
      <p:sp>
        <p:nvSpPr>
          <p:cNvPr id="3" name="Content Placeholder 2">
            <a:extLst>
              <a:ext uri="{FF2B5EF4-FFF2-40B4-BE49-F238E27FC236}">
                <a16:creationId xmlns:a16="http://schemas.microsoft.com/office/drawing/2014/main" id="{7DD4970A-1B07-2C60-5D67-5D2BF2F9C6D2}"/>
              </a:ext>
            </a:extLst>
          </p:cNvPr>
          <p:cNvSpPr>
            <a:spLocks noGrp="1"/>
          </p:cNvSpPr>
          <p:nvPr>
            <p:ph idx="1"/>
          </p:nvPr>
        </p:nvSpPr>
        <p:spPr>
          <a:xfrm>
            <a:off x="457200" y="1870075"/>
            <a:ext cx="10515600" cy="4351338"/>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A close-up of a logo&#10;&#10;Description automatically generated with low confidence">
            <a:extLst>
              <a:ext uri="{FF2B5EF4-FFF2-40B4-BE49-F238E27FC236}">
                <a16:creationId xmlns:a16="http://schemas.microsoft.com/office/drawing/2014/main" id="{9788894E-848E-7F47-2FAA-F51A2857A07A}"/>
              </a:ext>
            </a:extLst>
          </p:cNvPr>
          <p:cNvPicPr>
            <a:picLocks noChangeAspect="1"/>
          </p:cNvPicPr>
          <p:nvPr userDrawn="1"/>
        </p:nvPicPr>
        <p:blipFill>
          <a:blip r:embed="rId2"/>
          <a:stretch>
            <a:fillRect/>
          </a:stretch>
        </p:blipFill>
        <p:spPr>
          <a:xfrm>
            <a:off x="10734389" y="7086"/>
            <a:ext cx="1457611" cy="1325563"/>
          </a:xfrm>
          <a:prstGeom prst="rect">
            <a:avLst/>
          </a:prstGeom>
        </p:spPr>
      </p:pic>
      <p:pic>
        <p:nvPicPr>
          <p:cNvPr id="11" name="Picture 10" descr="A picture containing screenshot, black&#10;&#10;Description automatically generated">
            <a:extLst>
              <a:ext uri="{FF2B5EF4-FFF2-40B4-BE49-F238E27FC236}">
                <a16:creationId xmlns:a16="http://schemas.microsoft.com/office/drawing/2014/main" id="{69BF2AC9-1CED-2DB2-47BB-39678B1C15C9}"/>
              </a:ext>
            </a:extLst>
          </p:cNvPr>
          <p:cNvPicPr>
            <a:picLocks noChangeAspect="1"/>
          </p:cNvPicPr>
          <p:nvPr userDrawn="1"/>
        </p:nvPicPr>
        <p:blipFill rotWithShape="1">
          <a:blip r:embed="rId3"/>
          <a:srcRect b="94676"/>
          <a:stretch/>
        </p:blipFill>
        <p:spPr>
          <a:xfrm>
            <a:off x="114300" y="39935"/>
            <a:ext cx="10858500" cy="325189"/>
          </a:xfrm>
          <a:prstGeom prst="rect">
            <a:avLst/>
          </a:prstGeom>
        </p:spPr>
      </p:pic>
      <p:sp>
        <p:nvSpPr>
          <p:cNvPr id="4" name="Title 1">
            <a:extLst>
              <a:ext uri="{FF2B5EF4-FFF2-40B4-BE49-F238E27FC236}">
                <a16:creationId xmlns:a16="http://schemas.microsoft.com/office/drawing/2014/main" id="{1B708523-925B-84D6-091C-035399B7368B}"/>
              </a:ext>
            </a:extLst>
          </p:cNvPr>
          <p:cNvSpPr>
            <a:spLocks noGrp="1"/>
          </p:cNvSpPr>
          <p:nvPr>
            <p:ph type="title"/>
          </p:nvPr>
        </p:nvSpPr>
        <p:spPr>
          <a:xfrm>
            <a:off x="457200" y="691865"/>
            <a:ext cx="7984671" cy="631145"/>
          </a:xfrm>
        </p:spPr>
        <p:txBody>
          <a:bodyPr anchor="t" anchorCtr="0">
            <a:noAutofit/>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258318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7E1819-6E18-5E7F-AA21-3DE996DBF440}"/>
              </a:ext>
            </a:extLst>
          </p:cNvPr>
          <p:cNvSpPr/>
          <p:nvPr userDrawn="1"/>
        </p:nvSpPr>
        <p:spPr>
          <a:xfrm>
            <a:off x="-20410" y="544512"/>
            <a:ext cx="8631010" cy="899659"/>
          </a:xfrm>
          <a:prstGeom prst="rect">
            <a:avLst/>
          </a:prstGeom>
          <a:solidFill>
            <a:srgbClr val="D53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D0D801-BDC0-3AE6-4E10-AEEA1850A267}"/>
              </a:ext>
            </a:extLst>
          </p:cNvPr>
          <p:cNvSpPr>
            <a:spLocks noGrp="1"/>
          </p:cNvSpPr>
          <p:nvPr>
            <p:ph type="title"/>
          </p:nvPr>
        </p:nvSpPr>
        <p:spPr>
          <a:xfrm>
            <a:off x="457200" y="691865"/>
            <a:ext cx="7984671" cy="631145"/>
          </a:xfrm>
        </p:spPr>
        <p:txBody>
          <a:bodyPr anchor="t" anchorCtr="0">
            <a:noAutofit/>
          </a:bodyPr>
          <a:lstStyle>
            <a:lvl1pPr>
              <a:defRPr>
                <a:solidFill>
                  <a:schemeClr val="bg1"/>
                </a:solidFill>
              </a:defRPr>
            </a:lvl1pPr>
          </a:lstStyle>
          <a:p>
            <a:r>
              <a:rPr lang="en-GB"/>
              <a:t>Click to edit Master title style</a:t>
            </a:r>
            <a:endParaRPr lang="en-US"/>
          </a:p>
        </p:txBody>
      </p:sp>
      <p:pic>
        <p:nvPicPr>
          <p:cNvPr id="7" name="Picture 6" descr="A close-up of a logo&#10;&#10;Description automatically generated with low confidence">
            <a:extLst>
              <a:ext uri="{FF2B5EF4-FFF2-40B4-BE49-F238E27FC236}">
                <a16:creationId xmlns:a16="http://schemas.microsoft.com/office/drawing/2014/main" id="{9788894E-848E-7F47-2FAA-F51A2857A07A}"/>
              </a:ext>
            </a:extLst>
          </p:cNvPr>
          <p:cNvPicPr>
            <a:picLocks noChangeAspect="1"/>
          </p:cNvPicPr>
          <p:nvPr userDrawn="1"/>
        </p:nvPicPr>
        <p:blipFill>
          <a:blip r:embed="rId2"/>
          <a:stretch>
            <a:fillRect/>
          </a:stretch>
        </p:blipFill>
        <p:spPr>
          <a:xfrm>
            <a:off x="10734389" y="7086"/>
            <a:ext cx="1457611" cy="1325563"/>
          </a:xfrm>
          <a:prstGeom prst="rect">
            <a:avLst/>
          </a:prstGeom>
        </p:spPr>
      </p:pic>
      <p:pic>
        <p:nvPicPr>
          <p:cNvPr id="11" name="Picture 10" descr="A picture containing screenshot, black&#10;&#10;Description automatically generated">
            <a:extLst>
              <a:ext uri="{FF2B5EF4-FFF2-40B4-BE49-F238E27FC236}">
                <a16:creationId xmlns:a16="http://schemas.microsoft.com/office/drawing/2014/main" id="{69BF2AC9-1CED-2DB2-47BB-39678B1C15C9}"/>
              </a:ext>
            </a:extLst>
          </p:cNvPr>
          <p:cNvPicPr>
            <a:picLocks noChangeAspect="1"/>
          </p:cNvPicPr>
          <p:nvPr userDrawn="1"/>
        </p:nvPicPr>
        <p:blipFill rotWithShape="1">
          <a:blip r:embed="rId3"/>
          <a:srcRect b="94676"/>
          <a:stretch/>
        </p:blipFill>
        <p:spPr>
          <a:xfrm>
            <a:off x="114300" y="39935"/>
            <a:ext cx="10858500" cy="325189"/>
          </a:xfrm>
          <a:prstGeom prst="rect">
            <a:avLst/>
          </a:prstGeom>
        </p:spPr>
      </p:pic>
    </p:spTree>
    <p:extLst>
      <p:ext uri="{BB962C8B-B14F-4D97-AF65-F5344CB8AC3E}">
        <p14:creationId xmlns:p14="http://schemas.microsoft.com/office/powerpoint/2010/main" val="4100654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7E1819-6E18-5E7F-AA21-3DE996DBF440}"/>
              </a:ext>
            </a:extLst>
          </p:cNvPr>
          <p:cNvSpPr/>
          <p:nvPr userDrawn="1"/>
        </p:nvSpPr>
        <p:spPr>
          <a:xfrm>
            <a:off x="-20410" y="544512"/>
            <a:ext cx="8631010" cy="899659"/>
          </a:xfrm>
          <a:prstGeom prst="rect">
            <a:avLst/>
          </a:prstGeom>
          <a:solidFill>
            <a:srgbClr val="004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up of a logo&#10;&#10;Description automatically generated with low confidence">
            <a:extLst>
              <a:ext uri="{FF2B5EF4-FFF2-40B4-BE49-F238E27FC236}">
                <a16:creationId xmlns:a16="http://schemas.microsoft.com/office/drawing/2014/main" id="{9788894E-848E-7F47-2FAA-F51A2857A07A}"/>
              </a:ext>
            </a:extLst>
          </p:cNvPr>
          <p:cNvPicPr>
            <a:picLocks noChangeAspect="1"/>
          </p:cNvPicPr>
          <p:nvPr userDrawn="1"/>
        </p:nvPicPr>
        <p:blipFill>
          <a:blip r:embed="rId2"/>
          <a:stretch>
            <a:fillRect/>
          </a:stretch>
        </p:blipFill>
        <p:spPr>
          <a:xfrm>
            <a:off x="10734389" y="7086"/>
            <a:ext cx="1457611" cy="1325563"/>
          </a:xfrm>
          <a:prstGeom prst="rect">
            <a:avLst/>
          </a:prstGeom>
        </p:spPr>
      </p:pic>
      <p:pic>
        <p:nvPicPr>
          <p:cNvPr id="11" name="Picture 10" descr="A picture containing screenshot, black&#10;&#10;Description automatically generated">
            <a:extLst>
              <a:ext uri="{FF2B5EF4-FFF2-40B4-BE49-F238E27FC236}">
                <a16:creationId xmlns:a16="http://schemas.microsoft.com/office/drawing/2014/main" id="{69BF2AC9-1CED-2DB2-47BB-39678B1C15C9}"/>
              </a:ext>
            </a:extLst>
          </p:cNvPr>
          <p:cNvPicPr>
            <a:picLocks noChangeAspect="1"/>
          </p:cNvPicPr>
          <p:nvPr userDrawn="1"/>
        </p:nvPicPr>
        <p:blipFill rotWithShape="1">
          <a:blip r:embed="rId3"/>
          <a:srcRect b="94676"/>
          <a:stretch/>
        </p:blipFill>
        <p:spPr>
          <a:xfrm>
            <a:off x="114300" y="39935"/>
            <a:ext cx="10858500" cy="325189"/>
          </a:xfrm>
          <a:prstGeom prst="rect">
            <a:avLst/>
          </a:prstGeom>
        </p:spPr>
      </p:pic>
      <p:sp>
        <p:nvSpPr>
          <p:cNvPr id="4" name="Title 1">
            <a:extLst>
              <a:ext uri="{FF2B5EF4-FFF2-40B4-BE49-F238E27FC236}">
                <a16:creationId xmlns:a16="http://schemas.microsoft.com/office/drawing/2014/main" id="{E265360E-AE67-38AC-3F7A-B607123E11E0}"/>
              </a:ext>
            </a:extLst>
          </p:cNvPr>
          <p:cNvSpPr>
            <a:spLocks noGrp="1"/>
          </p:cNvSpPr>
          <p:nvPr>
            <p:ph type="title"/>
          </p:nvPr>
        </p:nvSpPr>
        <p:spPr>
          <a:xfrm>
            <a:off x="457200" y="691865"/>
            <a:ext cx="7984671" cy="631145"/>
          </a:xfrm>
        </p:spPr>
        <p:txBody>
          <a:bodyPr anchor="t" anchorCtr="0">
            <a:noAutofit/>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1021475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7E1819-6E18-5E7F-AA21-3DE996DBF440}"/>
              </a:ext>
            </a:extLst>
          </p:cNvPr>
          <p:cNvSpPr/>
          <p:nvPr userDrawn="1"/>
        </p:nvSpPr>
        <p:spPr>
          <a:xfrm>
            <a:off x="-20410" y="544512"/>
            <a:ext cx="8631010" cy="899659"/>
          </a:xfrm>
          <a:prstGeom prst="rect">
            <a:avLst/>
          </a:prstGeom>
          <a:solidFill>
            <a:srgbClr val="008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up of a logo&#10;&#10;Description automatically generated with low confidence">
            <a:extLst>
              <a:ext uri="{FF2B5EF4-FFF2-40B4-BE49-F238E27FC236}">
                <a16:creationId xmlns:a16="http://schemas.microsoft.com/office/drawing/2014/main" id="{9788894E-848E-7F47-2FAA-F51A2857A07A}"/>
              </a:ext>
            </a:extLst>
          </p:cNvPr>
          <p:cNvPicPr>
            <a:picLocks noChangeAspect="1"/>
          </p:cNvPicPr>
          <p:nvPr userDrawn="1"/>
        </p:nvPicPr>
        <p:blipFill>
          <a:blip r:embed="rId2"/>
          <a:stretch>
            <a:fillRect/>
          </a:stretch>
        </p:blipFill>
        <p:spPr>
          <a:xfrm>
            <a:off x="10734389" y="7086"/>
            <a:ext cx="1457611" cy="1325563"/>
          </a:xfrm>
          <a:prstGeom prst="rect">
            <a:avLst/>
          </a:prstGeom>
        </p:spPr>
      </p:pic>
      <p:pic>
        <p:nvPicPr>
          <p:cNvPr id="11" name="Picture 10" descr="A picture containing screenshot, black&#10;&#10;Description automatically generated">
            <a:extLst>
              <a:ext uri="{FF2B5EF4-FFF2-40B4-BE49-F238E27FC236}">
                <a16:creationId xmlns:a16="http://schemas.microsoft.com/office/drawing/2014/main" id="{69BF2AC9-1CED-2DB2-47BB-39678B1C15C9}"/>
              </a:ext>
            </a:extLst>
          </p:cNvPr>
          <p:cNvPicPr>
            <a:picLocks noChangeAspect="1"/>
          </p:cNvPicPr>
          <p:nvPr userDrawn="1"/>
        </p:nvPicPr>
        <p:blipFill rotWithShape="1">
          <a:blip r:embed="rId3"/>
          <a:srcRect b="94676"/>
          <a:stretch/>
        </p:blipFill>
        <p:spPr>
          <a:xfrm>
            <a:off x="114300" y="39935"/>
            <a:ext cx="10858500" cy="325189"/>
          </a:xfrm>
          <a:prstGeom prst="rect">
            <a:avLst/>
          </a:prstGeom>
        </p:spPr>
      </p:pic>
      <p:sp>
        <p:nvSpPr>
          <p:cNvPr id="4" name="Title 1">
            <a:extLst>
              <a:ext uri="{FF2B5EF4-FFF2-40B4-BE49-F238E27FC236}">
                <a16:creationId xmlns:a16="http://schemas.microsoft.com/office/drawing/2014/main" id="{1B708523-925B-84D6-091C-035399B7368B}"/>
              </a:ext>
            </a:extLst>
          </p:cNvPr>
          <p:cNvSpPr>
            <a:spLocks noGrp="1"/>
          </p:cNvSpPr>
          <p:nvPr>
            <p:ph type="title"/>
          </p:nvPr>
        </p:nvSpPr>
        <p:spPr>
          <a:xfrm>
            <a:off x="457200" y="691865"/>
            <a:ext cx="7984671" cy="631145"/>
          </a:xfrm>
        </p:spPr>
        <p:txBody>
          <a:bodyPr anchor="t" anchorCtr="0">
            <a:noAutofit/>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689346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EF1CF5-633A-5DC6-4695-F79EA9B475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0A09B01-591A-E61A-A185-34A6352829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5C4192A-C9C8-0F91-4410-6B42E3A2B0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C421D8-B822-EC40-953C-8E306B495F2A}" type="datetimeFigureOut">
              <a:rPr lang="en-US" smtClean="0"/>
              <a:t>2/7/2025</a:t>
            </a:fld>
            <a:endParaRPr lang="en-US"/>
          </a:p>
        </p:txBody>
      </p:sp>
      <p:sp>
        <p:nvSpPr>
          <p:cNvPr id="5" name="Footer Placeholder 4">
            <a:extLst>
              <a:ext uri="{FF2B5EF4-FFF2-40B4-BE49-F238E27FC236}">
                <a16:creationId xmlns:a16="http://schemas.microsoft.com/office/drawing/2014/main" id="{6EEF9186-B5AB-9D32-FBE1-C493634C51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11F62B-4F38-BF89-0435-C42617DBEA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A3E4FE-AE32-E54E-A029-294EA7C0E6EB}" type="slidenum">
              <a:rPr lang="en-US" smtClean="0"/>
              <a:t>‹#›</a:t>
            </a:fld>
            <a:endParaRPr lang="en-US"/>
          </a:p>
        </p:txBody>
      </p:sp>
    </p:spTree>
    <p:extLst>
      <p:ext uri="{BB962C8B-B14F-4D97-AF65-F5344CB8AC3E}">
        <p14:creationId xmlns:p14="http://schemas.microsoft.com/office/powerpoint/2010/main" val="4145004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4" r:id="rId4"/>
    <p:sldLayoutId id="2147483670" r:id="rId5"/>
    <p:sldLayoutId id="2147483671" r:id="rId6"/>
    <p:sldLayoutId id="2147483672" r:id="rId7"/>
    <p:sldLayoutId id="2147483673" r:id="rId8"/>
    <p:sldLayoutId id="2147483674" r:id="rId9"/>
    <p:sldLayoutId id="2147483675" r:id="rId10"/>
    <p:sldLayoutId id="2147483676" r:id="rId11"/>
    <p:sldLayoutId id="2147483679" r:id="rId12"/>
    <p:sldLayoutId id="2147483651" r:id="rId13"/>
    <p:sldLayoutId id="2147483660" r:id="rId14"/>
    <p:sldLayoutId id="2147483677" r:id="rId15"/>
    <p:sldLayoutId id="2147483661" r:id="rId16"/>
    <p:sldLayoutId id="2147483678" r:id="rId17"/>
    <p:sldLayoutId id="2147483662" r:id="rId18"/>
  </p:sldLayoutIdLst>
  <p:txStyles>
    <p:title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mailto:Gordon.Watson@vanl.co.uk" TargetMode="External"/><Relationship Id="rId2" Type="http://schemas.openxmlformats.org/officeDocument/2006/relationships/hyperlink" Target="mailto:Marta.Szczepanska@vanl.co.uk" TargetMode="External"/><Relationship Id="rId1" Type="http://schemas.openxmlformats.org/officeDocument/2006/relationships/slideLayout" Target="../slideLayouts/slideLayout16.xml"/><Relationship Id="rId5" Type="http://schemas.openxmlformats.org/officeDocument/2006/relationships/image" Target="../media/image6.jpeg"/><Relationship Id="rId4" Type="http://schemas.openxmlformats.org/officeDocument/2006/relationships/hyperlink" Target="mailto:Grant.mclean@vanl.co.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8B56BD-FF95-277E-8B07-EC7EC238BBE1}"/>
              </a:ext>
            </a:extLst>
          </p:cNvPr>
          <p:cNvSpPr/>
          <p:nvPr/>
        </p:nvSpPr>
        <p:spPr>
          <a:xfrm>
            <a:off x="294786" y="5494846"/>
            <a:ext cx="3511296" cy="10881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A84264B-7AA3-6C3D-BD5F-E3A7FE206B37}"/>
              </a:ext>
            </a:extLst>
          </p:cNvPr>
          <p:cNvSpPr>
            <a:spLocks noGrp="1"/>
          </p:cNvSpPr>
          <p:nvPr>
            <p:ph type="ctrTitle"/>
          </p:nvPr>
        </p:nvSpPr>
        <p:spPr>
          <a:xfrm>
            <a:off x="1328058" y="1192337"/>
            <a:ext cx="6330043" cy="1384244"/>
          </a:xfrm>
        </p:spPr>
        <p:txBody>
          <a:bodyPr/>
          <a:lstStyle/>
          <a:p>
            <a:r>
              <a:rPr lang="en-US" dirty="0"/>
              <a:t>Community Solutions Thematic Fund</a:t>
            </a:r>
          </a:p>
        </p:txBody>
      </p:sp>
      <p:sp>
        <p:nvSpPr>
          <p:cNvPr id="3" name="Subtitle 2">
            <a:extLst>
              <a:ext uri="{FF2B5EF4-FFF2-40B4-BE49-F238E27FC236}">
                <a16:creationId xmlns:a16="http://schemas.microsoft.com/office/drawing/2014/main" id="{086F0420-94A1-8B55-2E7F-E7B611183CE7}"/>
              </a:ext>
            </a:extLst>
          </p:cNvPr>
          <p:cNvSpPr>
            <a:spLocks noGrp="1"/>
          </p:cNvSpPr>
          <p:nvPr>
            <p:ph type="subTitle" idx="1"/>
          </p:nvPr>
        </p:nvSpPr>
        <p:spPr/>
        <p:txBody>
          <a:bodyPr>
            <a:normAutofit lnSpcReduction="10000"/>
          </a:bodyPr>
          <a:lstStyle/>
          <a:p>
            <a:r>
              <a:rPr lang="en-US" dirty="0"/>
              <a:t>7</a:t>
            </a:r>
            <a:r>
              <a:rPr lang="en-US" baseline="30000" dirty="0"/>
              <a:t>th</a:t>
            </a:r>
            <a:r>
              <a:rPr lang="en-US" dirty="0"/>
              <a:t> February 2025</a:t>
            </a:r>
          </a:p>
        </p:txBody>
      </p:sp>
      <p:pic>
        <p:nvPicPr>
          <p:cNvPr id="4" name="Picture 3" descr="Logo, company name&#10;&#10;Description automatically generated">
            <a:extLst>
              <a:ext uri="{FF2B5EF4-FFF2-40B4-BE49-F238E27FC236}">
                <a16:creationId xmlns:a16="http://schemas.microsoft.com/office/drawing/2014/main" id="{2DC636C4-E089-4A9B-8CB5-85AA0777BB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6485" y="13520"/>
            <a:ext cx="1475995" cy="1994589"/>
          </a:xfrm>
          <a:prstGeom prst="rect">
            <a:avLst/>
          </a:prstGeom>
        </p:spPr>
      </p:pic>
      <p:sp>
        <p:nvSpPr>
          <p:cNvPr id="5" name="TextBox 4">
            <a:extLst>
              <a:ext uri="{FF2B5EF4-FFF2-40B4-BE49-F238E27FC236}">
                <a16:creationId xmlns:a16="http://schemas.microsoft.com/office/drawing/2014/main" id="{DDB07162-6C1A-44C9-E3EE-3A0EAF62DB35}"/>
              </a:ext>
            </a:extLst>
          </p:cNvPr>
          <p:cNvSpPr txBox="1"/>
          <p:nvPr/>
        </p:nvSpPr>
        <p:spPr>
          <a:xfrm>
            <a:off x="985519" y="4230581"/>
            <a:ext cx="6035040" cy="369332"/>
          </a:xfrm>
          <a:prstGeom prst="rect">
            <a:avLst/>
          </a:prstGeom>
          <a:noFill/>
        </p:spPr>
        <p:txBody>
          <a:bodyPr wrap="square" rtlCol="0">
            <a:spAutoFit/>
          </a:bodyPr>
          <a:lstStyle/>
          <a:p>
            <a:r>
              <a:rPr lang="en-GB">
                <a:solidFill>
                  <a:schemeClr val="bg1"/>
                </a:solidFill>
              </a:rPr>
              <a:t>Gordon Watson &amp; Marta Szczepanska</a:t>
            </a:r>
          </a:p>
        </p:txBody>
      </p:sp>
      <p:pic>
        <p:nvPicPr>
          <p:cNvPr id="9" name="Picture 8" descr="A purple and blue text on a black background&#10;&#10;Description automatically generated">
            <a:extLst>
              <a:ext uri="{FF2B5EF4-FFF2-40B4-BE49-F238E27FC236}">
                <a16:creationId xmlns:a16="http://schemas.microsoft.com/office/drawing/2014/main" id="{D978F9FA-1720-40A1-386B-A379BF9EFB30}"/>
              </a:ext>
            </a:extLst>
          </p:cNvPr>
          <p:cNvPicPr>
            <a:picLocks noChangeAspect="1"/>
          </p:cNvPicPr>
          <p:nvPr/>
        </p:nvPicPr>
        <p:blipFill>
          <a:blip r:embed="rId3"/>
          <a:stretch>
            <a:fillRect/>
          </a:stretch>
        </p:blipFill>
        <p:spPr>
          <a:xfrm>
            <a:off x="733401" y="5686514"/>
            <a:ext cx="2857143" cy="628571"/>
          </a:xfrm>
          <a:prstGeom prst="rect">
            <a:avLst/>
          </a:prstGeom>
        </p:spPr>
      </p:pic>
    </p:spTree>
    <p:extLst>
      <p:ext uri="{BB962C8B-B14F-4D97-AF65-F5344CB8AC3E}">
        <p14:creationId xmlns:p14="http://schemas.microsoft.com/office/powerpoint/2010/main" val="1528234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3BEA4C-A94F-5FE7-D823-23CBF0A95DF9}"/>
              </a:ext>
            </a:extLst>
          </p:cNvPr>
          <p:cNvSpPr>
            <a:spLocks noGrp="1"/>
          </p:cNvSpPr>
          <p:nvPr>
            <p:ph type="title"/>
          </p:nvPr>
        </p:nvSpPr>
        <p:spPr/>
        <p:txBody>
          <a:bodyPr/>
          <a:lstStyle/>
          <a:p>
            <a:r>
              <a:rPr lang="en-GB" dirty="0"/>
              <a:t>Application B:</a:t>
            </a:r>
            <a:br>
              <a:rPr lang="en-GB" dirty="0"/>
            </a:br>
            <a:r>
              <a:rPr lang="en-GB" dirty="0"/>
              <a:t>Volunteering Strand</a:t>
            </a:r>
          </a:p>
        </p:txBody>
      </p:sp>
    </p:spTree>
    <p:extLst>
      <p:ext uri="{BB962C8B-B14F-4D97-AF65-F5344CB8AC3E}">
        <p14:creationId xmlns:p14="http://schemas.microsoft.com/office/powerpoint/2010/main" val="450685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C0F76-BD3C-B76D-D2D0-BB7D315E4ABE}"/>
              </a:ext>
            </a:extLst>
          </p:cNvPr>
          <p:cNvSpPr>
            <a:spLocks noGrp="1"/>
          </p:cNvSpPr>
          <p:nvPr>
            <p:ph type="title"/>
          </p:nvPr>
        </p:nvSpPr>
        <p:spPr/>
        <p:txBody>
          <a:bodyPr/>
          <a:lstStyle/>
          <a:p>
            <a:r>
              <a:rPr lang="en-US" dirty="0"/>
              <a:t>Volunteering Strand</a:t>
            </a:r>
          </a:p>
        </p:txBody>
      </p:sp>
      <p:sp>
        <p:nvSpPr>
          <p:cNvPr id="3" name="TextBox 2">
            <a:extLst>
              <a:ext uri="{FF2B5EF4-FFF2-40B4-BE49-F238E27FC236}">
                <a16:creationId xmlns:a16="http://schemas.microsoft.com/office/drawing/2014/main" id="{6E680E04-5A46-FA97-57DF-FC728D8F06ED}"/>
              </a:ext>
            </a:extLst>
          </p:cNvPr>
          <p:cNvSpPr txBox="1"/>
          <p:nvPr/>
        </p:nvSpPr>
        <p:spPr>
          <a:xfrm>
            <a:off x="600746" y="1595021"/>
            <a:ext cx="10180320" cy="4524315"/>
          </a:xfrm>
          <a:prstGeom prst="rect">
            <a:avLst/>
          </a:prstGeom>
          <a:noFill/>
        </p:spPr>
        <p:txBody>
          <a:bodyPr wrap="square" rtlCol="0">
            <a:spAutoFit/>
          </a:bodyPr>
          <a:lstStyle/>
          <a:p>
            <a:pPr marL="285750" indent="-285750" algn="just">
              <a:buFont typeface="Arial" panose="020B0604020202020204" pitchFamily="34" charset="0"/>
              <a:buChar char="•"/>
            </a:pPr>
            <a:r>
              <a:rPr lang="en-GB" sz="2400" b="0" i="0" dirty="0">
                <a:solidFill>
                  <a:srgbClr val="000000"/>
                </a:solidFill>
                <a:effectLst/>
                <a:latin typeface="Acumin-Pro"/>
              </a:rPr>
              <a:t>This strand will have £126,400 available for applications. </a:t>
            </a:r>
          </a:p>
          <a:p>
            <a:pPr algn="just"/>
            <a:endParaRPr lang="en-GB" sz="2400" dirty="0">
              <a:solidFill>
                <a:srgbClr val="000000"/>
              </a:solidFill>
              <a:latin typeface="Acumin-Pro"/>
            </a:endParaRPr>
          </a:p>
          <a:p>
            <a:pPr marL="285750" indent="-285750" algn="just">
              <a:buFont typeface="Arial" panose="020B0604020202020204" pitchFamily="34" charset="0"/>
              <a:buChar char="•"/>
            </a:pPr>
            <a:r>
              <a:rPr lang="en-GB" sz="2400" dirty="0">
                <a:solidFill>
                  <a:srgbClr val="000000"/>
                </a:solidFill>
                <a:latin typeface="Acumin-Pro"/>
              </a:rPr>
              <a:t>T</a:t>
            </a:r>
            <a:r>
              <a:rPr lang="en-GB" sz="2400" b="0" i="0" dirty="0">
                <a:solidFill>
                  <a:srgbClr val="000000"/>
                </a:solidFill>
                <a:effectLst/>
                <a:latin typeface="Acumin-Pro"/>
              </a:rPr>
              <a:t>his strand will aim to fund projects with a focus on different approaches to volunteering.</a:t>
            </a:r>
          </a:p>
          <a:p>
            <a:pPr marL="285750" indent="-285750" algn="just">
              <a:buFont typeface="Arial" panose="020B0604020202020204" pitchFamily="34" charset="0"/>
              <a:buChar char="•"/>
            </a:pPr>
            <a:endParaRPr lang="en-GB" sz="2400" dirty="0">
              <a:solidFill>
                <a:srgbClr val="000000"/>
              </a:solidFill>
              <a:latin typeface="Acumin-Pro"/>
            </a:endParaRPr>
          </a:p>
          <a:p>
            <a:pPr marL="285750" indent="-285750" algn="just">
              <a:buFont typeface="Arial" panose="020B0604020202020204" pitchFamily="34" charset="0"/>
              <a:buChar char="•"/>
            </a:pPr>
            <a:r>
              <a:rPr lang="en-GB" sz="2400" b="0" i="0" dirty="0">
                <a:solidFill>
                  <a:srgbClr val="000000"/>
                </a:solidFill>
                <a:effectLst/>
                <a:latin typeface="Acumin-Pro"/>
              </a:rPr>
              <a:t>Similarly, volunteering based projects can be defined as time willingly given for the common good and without financial gain involving the free use of the time and skills of individuals to help other people directly; their wider community or society; and/or the natural environment.</a:t>
            </a:r>
          </a:p>
          <a:p>
            <a:pPr algn="just"/>
            <a:endParaRPr lang="en-GB" sz="2400" b="0" i="0" dirty="0">
              <a:solidFill>
                <a:srgbClr val="000000"/>
              </a:solidFill>
              <a:effectLst/>
              <a:latin typeface="Acumin-Pro"/>
            </a:endParaRPr>
          </a:p>
          <a:p>
            <a:pPr marL="285750" indent="-285750" algn="just">
              <a:buFont typeface="Arial" panose="020B0604020202020204" pitchFamily="34" charset="0"/>
              <a:buChar char="•"/>
            </a:pPr>
            <a:r>
              <a:rPr lang="en-GB" sz="2400" b="0" i="0" dirty="0">
                <a:solidFill>
                  <a:srgbClr val="000000"/>
                </a:solidFill>
                <a:effectLst/>
                <a:latin typeface="Acumin-Pro"/>
              </a:rPr>
              <a:t> Volunteering is not a substitute for a paid role but can complement paid roles. </a:t>
            </a:r>
            <a:endParaRPr lang="en-GB" sz="2400" dirty="0">
              <a:latin typeface="Acumin-Pro"/>
            </a:endParaRPr>
          </a:p>
        </p:txBody>
      </p:sp>
    </p:spTree>
    <p:extLst>
      <p:ext uri="{BB962C8B-B14F-4D97-AF65-F5344CB8AC3E}">
        <p14:creationId xmlns:p14="http://schemas.microsoft.com/office/powerpoint/2010/main" val="3772583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471C6-9533-23BB-89A4-CD82D16B4AFF}"/>
              </a:ext>
            </a:extLst>
          </p:cNvPr>
          <p:cNvSpPr>
            <a:spLocks noGrp="1"/>
          </p:cNvSpPr>
          <p:nvPr>
            <p:ph type="title"/>
          </p:nvPr>
        </p:nvSpPr>
        <p:spPr/>
        <p:txBody>
          <a:bodyPr/>
          <a:lstStyle/>
          <a:p>
            <a:r>
              <a:rPr lang="en-GB" dirty="0"/>
              <a:t>Priority Activities</a:t>
            </a:r>
          </a:p>
        </p:txBody>
      </p:sp>
      <p:sp>
        <p:nvSpPr>
          <p:cNvPr id="3" name="TextBox 2">
            <a:extLst>
              <a:ext uri="{FF2B5EF4-FFF2-40B4-BE49-F238E27FC236}">
                <a16:creationId xmlns:a16="http://schemas.microsoft.com/office/drawing/2014/main" id="{C0CB653B-C457-EADC-9B7A-B2975E15115A}"/>
              </a:ext>
            </a:extLst>
          </p:cNvPr>
          <p:cNvSpPr txBox="1"/>
          <p:nvPr/>
        </p:nvSpPr>
        <p:spPr>
          <a:xfrm>
            <a:off x="424543" y="2090172"/>
            <a:ext cx="10602686" cy="2677656"/>
          </a:xfrm>
          <a:prstGeom prst="rect">
            <a:avLst/>
          </a:prstGeom>
          <a:noFill/>
        </p:spPr>
        <p:txBody>
          <a:bodyPr wrap="square" rtlCol="0">
            <a:spAutoFit/>
          </a:bodyPr>
          <a:lstStyle/>
          <a:p>
            <a:pPr marL="285750" indent="-285750" algn="just">
              <a:buFont typeface="Arial" panose="020B0604020202020204" pitchFamily="34" charset="0"/>
              <a:buChar char="•"/>
            </a:pPr>
            <a:r>
              <a:rPr lang="en-GB" sz="2400" dirty="0">
                <a:latin typeface="Acumin-Pro"/>
              </a:rPr>
              <a:t>Localised community driver service- </a:t>
            </a:r>
            <a:r>
              <a:rPr lang="en-GB" sz="2400" b="0" i="0" dirty="0">
                <a:solidFill>
                  <a:srgbClr val="000000"/>
                </a:solidFill>
                <a:effectLst/>
                <a:latin typeface="Acumin-Pro"/>
              </a:rPr>
              <a:t>not just transport to and from hospital but also to and from community services to support people who have previously struggled to attend befriending activities, and a service of female drivers for women only. </a:t>
            </a:r>
          </a:p>
          <a:p>
            <a:pPr marL="285750" indent="-285750">
              <a:buFont typeface="Arial" panose="020B0604020202020204" pitchFamily="34" charset="0"/>
              <a:buChar char="•"/>
            </a:pPr>
            <a:endParaRPr lang="en-GB" sz="2400" dirty="0">
              <a:solidFill>
                <a:srgbClr val="000000"/>
              </a:solidFill>
              <a:latin typeface="Acumin-Pro"/>
            </a:endParaRPr>
          </a:p>
          <a:p>
            <a:pPr marL="285750" indent="-285750" algn="just">
              <a:buFont typeface="Arial" panose="020B0604020202020204" pitchFamily="34" charset="0"/>
              <a:buChar char="•"/>
            </a:pPr>
            <a:r>
              <a:rPr lang="en-GB" sz="2400" dirty="0">
                <a:solidFill>
                  <a:srgbClr val="000000"/>
                </a:solidFill>
                <a:latin typeface="Acumin-Pro"/>
              </a:rPr>
              <a:t>New forms of befriending- examples include </a:t>
            </a:r>
            <a:r>
              <a:rPr lang="en-GB" sz="2400" b="0" i="0" dirty="0">
                <a:solidFill>
                  <a:srgbClr val="000000"/>
                </a:solidFill>
                <a:effectLst/>
                <a:latin typeface="Acumin-Pro"/>
              </a:rPr>
              <a:t>digital befriending, intergenerational befriending and telephone befriending </a:t>
            </a:r>
            <a:endParaRPr lang="en-GB" sz="2400" dirty="0">
              <a:latin typeface="Acumin-Pro"/>
            </a:endParaRPr>
          </a:p>
        </p:txBody>
      </p:sp>
    </p:spTree>
    <p:extLst>
      <p:ext uri="{BB962C8B-B14F-4D97-AF65-F5344CB8AC3E}">
        <p14:creationId xmlns:p14="http://schemas.microsoft.com/office/powerpoint/2010/main" val="3520236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EAC3E-FB07-9002-2F96-9EC42C69AC5E}"/>
              </a:ext>
            </a:extLst>
          </p:cNvPr>
          <p:cNvSpPr>
            <a:spLocks noGrp="1"/>
          </p:cNvSpPr>
          <p:nvPr>
            <p:ph type="title"/>
          </p:nvPr>
        </p:nvSpPr>
        <p:spPr>
          <a:xfrm>
            <a:off x="838200" y="2231119"/>
            <a:ext cx="10515600" cy="984476"/>
          </a:xfrm>
        </p:spPr>
        <p:txBody>
          <a:bodyPr/>
          <a:lstStyle/>
          <a:p>
            <a:r>
              <a:rPr lang="en-US" dirty="0"/>
              <a:t>Application C- </a:t>
            </a:r>
            <a:br>
              <a:rPr lang="en-US" dirty="0"/>
            </a:br>
            <a:r>
              <a:rPr lang="en-US" dirty="0"/>
              <a:t>North Lanarkshire Wide Strand</a:t>
            </a:r>
          </a:p>
        </p:txBody>
      </p:sp>
    </p:spTree>
    <p:extLst>
      <p:ext uri="{BB962C8B-B14F-4D97-AF65-F5344CB8AC3E}">
        <p14:creationId xmlns:p14="http://schemas.microsoft.com/office/powerpoint/2010/main" val="3060612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C3033-4308-0D4D-8F0C-BB50ED69DC0D}"/>
              </a:ext>
            </a:extLst>
          </p:cNvPr>
          <p:cNvSpPr>
            <a:spLocks noGrp="1"/>
          </p:cNvSpPr>
          <p:nvPr>
            <p:ph type="title"/>
          </p:nvPr>
        </p:nvSpPr>
        <p:spPr/>
        <p:txBody>
          <a:bodyPr/>
          <a:lstStyle/>
          <a:p>
            <a:r>
              <a:rPr lang="en-US" dirty="0"/>
              <a:t>North Lanarkshire Strand</a:t>
            </a:r>
          </a:p>
        </p:txBody>
      </p:sp>
      <p:sp>
        <p:nvSpPr>
          <p:cNvPr id="4" name="TextBox 3">
            <a:extLst>
              <a:ext uri="{FF2B5EF4-FFF2-40B4-BE49-F238E27FC236}">
                <a16:creationId xmlns:a16="http://schemas.microsoft.com/office/drawing/2014/main" id="{2DDB762B-33FB-4685-B4F7-3CDF66C439D6}"/>
              </a:ext>
            </a:extLst>
          </p:cNvPr>
          <p:cNvSpPr txBox="1"/>
          <p:nvPr/>
        </p:nvSpPr>
        <p:spPr>
          <a:xfrm>
            <a:off x="132588" y="1631509"/>
            <a:ext cx="11506200" cy="4524315"/>
          </a:xfrm>
          <a:prstGeom prst="rect">
            <a:avLst/>
          </a:prstGeom>
          <a:noFill/>
        </p:spPr>
        <p:txBody>
          <a:bodyPr wrap="square" rtlCol="0">
            <a:spAutoFit/>
          </a:bodyPr>
          <a:lstStyle/>
          <a:p>
            <a:pPr marL="342900" indent="-342900" algn="just">
              <a:buFont typeface="Arial" panose="020B0604020202020204" pitchFamily="34" charset="0"/>
              <a:buChar char="•"/>
            </a:pPr>
            <a:r>
              <a:rPr lang="en-GB" sz="2400" b="0" i="0" dirty="0">
                <a:solidFill>
                  <a:srgbClr val="000000"/>
                </a:solidFill>
                <a:effectLst/>
                <a:latin typeface="Acumin-Pro"/>
              </a:rPr>
              <a:t>This will be split over two calls for applications, with each call having £31,000 to distribute</a:t>
            </a:r>
          </a:p>
          <a:p>
            <a:pPr algn="just"/>
            <a:endParaRPr lang="en-GB" sz="2400" b="0" i="0" dirty="0">
              <a:solidFill>
                <a:srgbClr val="000000"/>
              </a:solidFill>
              <a:effectLst/>
              <a:latin typeface="Acumin-Pro"/>
            </a:endParaRPr>
          </a:p>
          <a:p>
            <a:pPr marL="342900" indent="-342900" algn="just">
              <a:buFont typeface="Arial" panose="020B0604020202020204" pitchFamily="34" charset="0"/>
              <a:buChar char="•"/>
            </a:pPr>
            <a:r>
              <a:rPr lang="en-GB" sz="2400" b="0" i="0" dirty="0">
                <a:solidFill>
                  <a:srgbClr val="000000"/>
                </a:solidFill>
                <a:effectLst/>
                <a:latin typeface="Acumin-Pro"/>
              </a:rPr>
              <a:t>This strand will aim to fund organisations delivering across three or more of the six NL localities. </a:t>
            </a:r>
          </a:p>
          <a:p>
            <a:pPr algn="just"/>
            <a:endParaRPr lang="en-GB" sz="2400" b="0" i="0" dirty="0">
              <a:solidFill>
                <a:srgbClr val="000000"/>
              </a:solidFill>
              <a:effectLst/>
              <a:latin typeface="Acumin-Pro"/>
            </a:endParaRPr>
          </a:p>
          <a:p>
            <a:pPr marL="342900" indent="-342900" algn="just">
              <a:buFont typeface="Arial" panose="020B0604020202020204" pitchFamily="34" charset="0"/>
              <a:buChar char="•"/>
            </a:pPr>
            <a:r>
              <a:rPr lang="en-GB" sz="2400" b="0" i="0" dirty="0">
                <a:solidFill>
                  <a:srgbClr val="000000"/>
                </a:solidFill>
                <a:effectLst/>
                <a:latin typeface="Acumin-Pro"/>
              </a:rPr>
              <a:t>This could include projects that are condition specific, or projects focussed on communities of interest or identity rather than geography. </a:t>
            </a:r>
          </a:p>
          <a:p>
            <a:pPr algn="just"/>
            <a:endParaRPr lang="en-GB" sz="2400" b="0" i="0" dirty="0">
              <a:solidFill>
                <a:srgbClr val="000000"/>
              </a:solidFill>
              <a:effectLst/>
              <a:latin typeface="Acumin-Pro"/>
            </a:endParaRPr>
          </a:p>
          <a:p>
            <a:pPr marL="342900" indent="-342900" algn="just">
              <a:buFont typeface="Arial" panose="020B0604020202020204" pitchFamily="34" charset="0"/>
              <a:buChar char="•"/>
            </a:pPr>
            <a:r>
              <a:rPr lang="en-GB" sz="2400" b="0" i="0" dirty="0">
                <a:solidFill>
                  <a:srgbClr val="000000"/>
                </a:solidFill>
                <a:effectLst/>
                <a:latin typeface="Acumin-Pro"/>
              </a:rPr>
              <a:t>Funding for projects being delivered for two or less can still be applied for through LAF</a:t>
            </a:r>
            <a:endParaRPr lang="en-GB" sz="2400" dirty="0">
              <a:solidFill>
                <a:srgbClr val="000000"/>
              </a:solidFill>
              <a:latin typeface="Acumin-Pro"/>
            </a:endParaRPr>
          </a:p>
          <a:p>
            <a:pPr algn="just"/>
            <a:r>
              <a:rPr lang="en-GB" sz="2400" b="0" i="0" dirty="0">
                <a:solidFill>
                  <a:srgbClr val="000000"/>
                </a:solidFill>
                <a:effectLst/>
                <a:latin typeface="Acumin-Pro"/>
              </a:rPr>
              <a:t> </a:t>
            </a:r>
            <a:endParaRPr lang="en-GB" sz="2400" dirty="0">
              <a:solidFill>
                <a:srgbClr val="000000"/>
              </a:solidFill>
              <a:latin typeface="Acumin-Pro"/>
            </a:endParaRPr>
          </a:p>
          <a:p>
            <a:pPr marL="342900" indent="-342900" algn="just">
              <a:buFont typeface="Arial" panose="020B0604020202020204" pitchFamily="34" charset="0"/>
              <a:buChar char="•"/>
            </a:pPr>
            <a:r>
              <a:rPr lang="en-GB" sz="2400" dirty="0">
                <a:solidFill>
                  <a:srgbClr val="000000"/>
                </a:solidFill>
                <a:latin typeface="Acumin-Pro"/>
              </a:rPr>
              <a:t>We will have two application windows for this strand</a:t>
            </a:r>
            <a:endParaRPr lang="en-GB" sz="2400" dirty="0">
              <a:latin typeface="Acumin-Pro"/>
            </a:endParaRPr>
          </a:p>
        </p:txBody>
      </p:sp>
    </p:spTree>
    <p:extLst>
      <p:ext uri="{BB962C8B-B14F-4D97-AF65-F5344CB8AC3E}">
        <p14:creationId xmlns:p14="http://schemas.microsoft.com/office/powerpoint/2010/main" val="1808900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a:extLst>
              <a:ext uri="{FF2B5EF4-FFF2-40B4-BE49-F238E27FC236}">
                <a16:creationId xmlns:a16="http://schemas.microsoft.com/office/drawing/2014/main" id="{53D4DB32-824F-9E1E-DD6C-D6B2AA919B62}"/>
              </a:ext>
            </a:extLst>
          </p:cNvPr>
          <p:cNvGraphicFramePr>
            <a:graphicFrameLocks/>
          </p:cNvGraphicFramePr>
          <p:nvPr>
            <p:extLst>
              <p:ext uri="{D42A27DB-BD31-4B8C-83A1-F6EECF244321}">
                <p14:modId xmlns:p14="http://schemas.microsoft.com/office/powerpoint/2010/main" val="1644667396"/>
              </p:ext>
            </p:extLst>
          </p:nvPr>
        </p:nvGraphicFramePr>
        <p:xfrm>
          <a:off x="838200" y="165290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0261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5AA6A3-4067-4A7C-40C5-67754E686E54}"/>
              </a:ext>
            </a:extLst>
          </p:cNvPr>
          <p:cNvSpPr>
            <a:spLocks noGrp="1"/>
          </p:cNvSpPr>
          <p:nvPr>
            <p:ph type="title"/>
          </p:nvPr>
        </p:nvSpPr>
        <p:spPr/>
        <p:txBody>
          <a:bodyPr/>
          <a:lstStyle/>
          <a:p>
            <a:r>
              <a:rPr lang="en-GB"/>
              <a:t>Funding stipulations</a:t>
            </a:r>
          </a:p>
        </p:txBody>
      </p:sp>
      <p:sp>
        <p:nvSpPr>
          <p:cNvPr id="4" name="TextBox 3">
            <a:extLst>
              <a:ext uri="{FF2B5EF4-FFF2-40B4-BE49-F238E27FC236}">
                <a16:creationId xmlns:a16="http://schemas.microsoft.com/office/drawing/2014/main" id="{06AB48A2-0A92-55FD-7662-DBA7F4194A96}"/>
              </a:ext>
            </a:extLst>
          </p:cNvPr>
          <p:cNvSpPr txBox="1"/>
          <p:nvPr/>
        </p:nvSpPr>
        <p:spPr>
          <a:xfrm>
            <a:off x="680551" y="1687354"/>
            <a:ext cx="10909193" cy="4801314"/>
          </a:xfrm>
          <a:prstGeom prst="rect">
            <a:avLst/>
          </a:prstGeom>
          <a:noFill/>
        </p:spPr>
        <p:txBody>
          <a:bodyPr wrap="square" rtlCol="0">
            <a:spAutoFit/>
          </a:bodyPr>
          <a:lstStyle/>
          <a:p>
            <a:pPr marL="285750" indent="-285750" algn="just">
              <a:buFont typeface="Arial" panose="020B0604020202020204" pitchFamily="34" charset="0"/>
              <a:buChar char="•"/>
            </a:pPr>
            <a:r>
              <a:rPr lang="en-GB" sz="2400" dirty="0">
                <a:latin typeface="Acumin-Pro"/>
                <a:cs typeface="Arial" panose="020B0604020202020204" pitchFamily="34" charset="0"/>
              </a:rPr>
              <a:t>Applications for the innovation strand and volunteering strand can be for between £10-50,000 with activities delivered between July 2025 and June 2026.  It is expected that the average grant award will be around £30,000.</a:t>
            </a:r>
          </a:p>
          <a:p>
            <a:pPr marL="285750" indent="-285750" algn="just">
              <a:buFont typeface="Arial" panose="020B0604020202020204" pitchFamily="34" charset="0"/>
              <a:buChar char="•"/>
            </a:pPr>
            <a:endParaRPr lang="en-GB" sz="2400" dirty="0">
              <a:latin typeface="Acumin-Pro"/>
              <a:cs typeface="Arial" panose="020B0604020202020204" pitchFamily="34" charset="0"/>
            </a:endParaRPr>
          </a:p>
          <a:p>
            <a:pPr marL="285750" indent="-285750" algn="just">
              <a:buFont typeface="Arial" panose="020B0604020202020204" pitchFamily="34" charset="0"/>
              <a:buChar char="•"/>
            </a:pPr>
            <a:r>
              <a:rPr lang="en-GB" sz="2400" dirty="0">
                <a:latin typeface="Acumin-Pro"/>
                <a:cs typeface="Arial" panose="020B0604020202020204" pitchFamily="34" charset="0"/>
              </a:rPr>
              <a:t>Applications for the NL Wide Strand can be for between £5,000-£15,000. It is expected that the average grant award will be around £10,000.</a:t>
            </a:r>
          </a:p>
          <a:p>
            <a:pPr algn="just"/>
            <a:endParaRPr lang="en-GB" sz="2400" dirty="0">
              <a:latin typeface="Acumin-Pro"/>
            </a:endParaRPr>
          </a:p>
          <a:p>
            <a:pPr marL="285750" indent="-285750" algn="just">
              <a:buFont typeface="Arial" panose="020B0604020202020204" pitchFamily="34" charset="0"/>
              <a:buChar char="•"/>
            </a:pPr>
            <a:r>
              <a:rPr lang="en-GB" sz="2400" dirty="0">
                <a:latin typeface="Acumin-Pro"/>
              </a:rPr>
              <a:t>Condition of grant- ALISS, Care Opinion and Organisational Reviews</a:t>
            </a:r>
          </a:p>
          <a:p>
            <a:pPr marL="285750" indent="-285750" algn="just">
              <a:buFont typeface="Arial" panose="020B0604020202020204" pitchFamily="34" charset="0"/>
              <a:buChar char="•"/>
            </a:pPr>
            <a:endParaRPr lang="en-GB" sz="2400" dirty="0">
              <a:latin typeface="Acumin-Pro"/>
            </a:endParaRPr>
          </a:p>
          <a:p>
            <a:pPr marL="285750" indent="-285750" algn="just">
              <a:buFont typeface="Arial" panose="020B0604020202020204" pitchFamily="34" charset="0"/>
              <a:buChar char="•"/>
            </a:pPr>
            <a:r>
              <a:rPr lang="en-GB" sz="2400" b="0" i="0" dirty="0">
                <a:solidFill>
                  <a:srgbClr val="000000"/>
                </a:solidFill>
                <a:effectLst/>
                <a:highlight>
                  <a:srgbClr val="FFFFFF"/>
                </a:highlight>
                <a:latin typeface="Acumin-Pro"/>
              </a:rPr>
              <a:t>Successful applicants will be provided with guidance and support to evaluate and report on their project’s progress, successes, challenges and learning through a mid- point and at the end of the project.</a:t>
            </a:r>
          </a:p>
          <a:p>
            <a:pPr algn="just"/>
            <a:endParaRPr lang="en-GB" dirty="0">
              <a:solidFill>
                <a:srgbClr val="000000"/>
              </a:solidFill>
              <a:highlight>
                <a:srgbClr val="FFFFFF"/>
              </a:highlight>
              <a:latin typeface="Acumin-Pro"/>
            </a:endParaRPr>
          </a:p>
        </p:txBody>
      </p:sp>
    </p:spTree>
    <p:extLst>
      <p:ext uri="{BB962C8B-B14F-4D97-AF65-F5344CB8AC3E}">
        <p14:creationId xmlns:p14="http://schemas.microsoft.com/office/powerpoint/2010/main" val="2297263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72922-CDED-CEA5-7490-A9D16FF5B5A0}"/>
              </a:ext>
            </a:extLst>
          </p:cNvPr>
          <p:cNvSpPr>
            <a:spLocks noGrp="1"/>
          </p:cNvSpPr>
          <p:nvPr>
            <p:ph type="title"/>
          </p:nvPr>
        </p:nvSpPr>
        <p:spPr/>
        <p:txBody>
          <a:bodyPr/>
          <a:lstStyle/>
          <a:p>
            <a:r>
              <a:rPr lang="en-GB"/>
              <a:t>Funding surgery </a:t>
            </a:r>
          </a:p>
        </p:txBody>
      </p:sp>
      <p:sp>
        <p:nvSpPr>
          <p:cNvPr id="3" name="TextBox 2">
            <a:extLst>
              <a:ext uri="{FF2B5EF4-FFF2-40B4-BE49-F238E27FC236}">
                <a16:creationId xmlns:a16="http://schemas.microsoft.com/office/drawing/2014/main" id="{B4B829D2-C435-CE07-FC8B-B5A95BF44BD8}"/>
              </a:ext>
            </a:extLst>
          </p:cNvPr>
          <p:cNvSpPr txBox="1"/>
          <p:nvPr/>
        </p:nvSpPr>
        <p:spPr>
          <a:xfrm>
            <a:off x="457200" y="1872868"/>
            <a:ext cx="11056298" cy="4154984"/>
          </a:xfrm>
          <a:prstGeom prst="rect">
            <a:avLst/>
          </a:prstGeom>
          <a:noFill/>
        </p:spPr>
        <p:txBody>
          <a:bodyPr wrap="square" rtlCol="0">
            <a:spAutoFit/>
          </a:bodyPr>
          <a:lstStyle/>
          <a:p>
            <a:r>
              <a:rPr lang="en-GB" sz="2400" b="1" dirty="0">
                <a:latin typeface="Acumin-Pro"/>
              </a:rPr>
              <a:t>25</a:t>
            </a:r>
            <a:r>
              <a:rPr lang="en-GB" sz="2400" b="1" baseline="30000" dirty="0">
                <a:latin typeface="Acumin-Pro"/>
              </a:rPr>
              <a:t>th</a:t>
            </a:r>
            <a:r>
              <a:rPr lang="en-GB" sz="2400" b="1" dirty="0">
                <a:latin typeface="Acumin-Pro"/>
              </a:rPr>
              <a:t> February 10am-12pm (in person)</a:t>
            </a:r>
          </a:p>
          <a:p>
            <a:r>
              <a:rPr lang="en-GB" sz="2400" b="1" dirty="0">
                <a:latin typeface="Acumin-Pro"/>
              </a:rPr>
              <a:t>25</a:t>
            </a:r>
            <a:r>
              <a:rPr lang="en-GB" sz="2400" b="1" baseline="30000" dirty="0">
                <a:latin typeface="Acumin-Pro"/>
              </a:rPr>
              <a:t>th</a:t>
            </a:r>
            <a:r>
              <a:rPr lang="en-GB" sz="2400" b="1" dirty="0">
                <a:latin typeface="Acumin-Pro"/>
              </a:rPr>
              <a:t> February 10am-12pm (online)</a:t>
            </a:r>
          </a:p>
          <a:p>
            <a:endParaRPr lang="en-GB" sz="2400" b="1" dirty="0">
              <a:latin typeface="Acumin-Pro"/>
            </a:endParaRPr>
          </a:p>
          <a:p>
            <a:r>
              <a:rPr lang="en-GB" sz="2400" b="1" dirty="0">
                <a:latin typeface="Acumin-Pro"/>
              </a:rPr>
              <a:t>24</a:t>
            </a:r>
            <a:r>
              <a:rPr lang="en-GB" sz="2400" b="1" baseline="30000" dirty="0">
                <a:latin typeface="Acumin-Pro"/>
              </a:rPr>
              <a:t>th</a:t>
            </a:r>
            <a:r>
              <a:rPr lang="en-GB" sz="2400" b="1" dirty="0">
                <a:latin typeface="Acumin-Pro"/>
              </a:rPr>
              <a:t> March 1pm-3pm (in person)</a:t>
            </a:r>
          </a:p>
          <a:p>
            <a:r>
              <a:rPr lang="en-GB" sz="2400" b="1" dirty="0">
                <a:latin typeface="Acumin-Pro"/>
              </a:rPr>
              <a:t>24</a:t>
            </a:r>
            <a:r>
              <a:rPr lang="en-GB" sz="2400" b="1" baseline="30000" dirty="0">
                <a:latin typeface="Acumin-Pro"/>
              </a:rPr>
              <a:t>th</a:t>
            </a:r>
            <a:r>
              <a:rPr lang="en-GB" sz="2400" b="1" dirty="0">
                <a:latin typeface="Acumin-Pro"/>
              </a:rPr>
              <a:t> March 1pm-3pm (online)</a:t>
            </a:r>
          </a:p>
          <a:p>
            <a:endParaRPr lang="en-GB" sz="2400" dirty="0">
              <a:latin typeface="Acumin-Pro"/>
            </a:endParaRPr>
          </a:p>
          <a:p>
            <a:pPr algn="just"/>
            <a:r>
              <a:rPr lang="en-GB" sz="2400" dirty="0">
                <a:latin typeface="Acumin-Pro"/>
              </a:rPr>
              <a:t>A funding surgery is an opportunity for an organisation to meet with a member of staff to discuss their application and determine if there are alternative sources of funding that are more suitable.</a:t>
            </a:r>
          </a:p>
          <a:p>
            <a:endParaRPr lang="en-GB" sz="2400" dirty="0">
              <a:latin typeface="Acumin-Pro"/>
            </a:endParaRPr>
          </a:p>
          <a:p>
            <a:r>
              <a:rPr lang="en-GB" sz="2400" dirty="0">
                <a:latin typeface="Acumin-Pro"/>
              </a:rPr>
              <a:t>These sessions will be led by 3 members of staff with 20minute slots.</a:t>
            </a:r>
          </a:p>
        </p:txBody>
      </p:sp>
    </p:spTree>
    <p:extLst>
      <p:ext uri="{BB962C8B-B14F-4D97-AF65-F5344CB8AC3E}">
        <p14:creationId xmlns:p14="http://schemas.microsoft.com/office/powerpoint/2010/main" val="3020962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5C95721-1FB3-47FF-389D-D1E220A8D1FC}"/>
              </a:ext>
            </a:extLst>
          </p:cNvPr>
          <p:cNvGraphicFramePr>
            <a:graphicFrameLocks noGrp="1"/>
          </p:cNvGraphicFramePr>
          <p:nvPr>
            <p:extLst>
              <p:ext uri="{D42A27DB-BD31-4B8C-83A1-F6EECF244321}">
                <p14:modId xmlns:p14="http://schemas.microsoft.com/office/powerpoint/2010/main" val="1815153197"/>
              </p:ext>
            </p:extLst>
          </p:nvPr>
        </p:nvGraphicFramePr>
        <p:xfrm>
          <a:off x="1604784" y="555745"/>
          <a:ext cx="8712868" cy="6040387"/>
        </p:xfrm>
        <a:graphic>
          <a:graphicData uri="http://schemas.openxmlformats.org/drawingml/2006/table">
            <a:tbl>
              <a:tblPr firstRow="1" bandRow="1">
                <a:tableStyleId>{0505E3EF-67EA-436B-97B2-0124C06EBD24}</a:tableStyleId>
              </a:tblPr>
              <a:tblGrid>
                <a:gridCol w="4362648">
                  <a:extLst>
                    <a:ext uri="{9D8B030D-6E8A-4147-A177-3AD203B41FA5}">
                      <a16:colId xmlns:a16="http://schemas.microsoft.com/office/drawing/2014/main" val="859586517"/>
                    </a:ext>
                  </a:extLst>
                </a:gridCol>
                <a:gridCol w="4350220">
                  <a:extLst>
                    <a:ext uri="{9D8B030D-6E8A-4147-A177-3AD203B41FA5}">
                      <a16:colId xmlns:a16="http://schemas.microsoft.com/office/drawing/2014/main" val="618759673"/>
                    </a:ext>
                  </a:extLst>
                </a:gridCol>
              </a:tblGrid>
              <a:tr h="547862">
                <a:tc>
                  <a:txBody>
                    <a:bodyPr/>
                    <a:lstStyle/>
                    <a:p>
                      <a:pPr algn="l" rtl="0" fontAlgn="base"/>
                      <a:r>
                        <a:rPr lang="en-GB" sz="1800" b="0" dirty="0">
                          <a:effectLst/>
                          <a:latin typeface="Acumin-Pro"/>
                        </a:rPr>
                        <a:t>Announcement of Fund Opening Date  </a:t>
                      </a:r>
                      <a:endParaRPr lang="en-GB" sz="2800" b="0" i="0" dirty="0">
                        <a:effectLst/>
                        <a:latin typeface="Acumin-Pro"/>
                      </a:endParaRPr>
                    </a:p>
                  </a:txBody>
                  <a:tcPr/>
                </a:tc>
                <a:tc>
                  <a:txBody>
                    <a:bodyPr/>
                    <a:lstStyle/>
                    <a:p>
                      <a:pPr algn="l" rtl="0" fontAlgn="base"/>
                      <a:r>
                        <a:rPr lang="en-GB" sz="1800" b="0" dirty="0">
                          <a:effectLst/>
                          <a:latin typeface="Acumin-Pro"/>
                        </a:rPr>
                        <a:t>31</a:t>
                      </a:r>
                      <a:r>
                        <a:rPr lang="en-GB" sz="1800" b="0" baseline="30000" dirty="0">
                          <a:effectLst/>
                          <a:latin typeface="Acumin-Pro"/>
                        </a:rPr>
                        <a:t>st</a:t>
                      </a:r>
                      <a:r>
                        <a:rPr lang="en-GB" sz="1800" b="0" dirty="0">
                          <a:effectLst/>
                          <a:latin typeface="Acumin-Pro"/>
                        </a:rPr>
                        <a:t> January 2025</a:t>
                      </a:r>
                      <a:endParaRPr lang="en-GB" sz="2800" b="0" i="0" dirty="0">
                        <a:effectLst/>
                        <a:latin typeface="Acumin-Pro"/>
                      </a:endParaRPr>
                    </a:p>
                  </a:txBody>
                  <a:tcPr/>
                </a:tc>
                <a:extLst>
                  <a:ext uri="{0D108BD9-81ED-4DB2-BD59-A6C34878D82A}">
                    <a16:rowId xmlns:a16="http://schemas.microsoft.com/office/drawing/2014/main" val="3389947805"/>
                  </a:ext>
                </a:extLst>
              </a:tr>
              <a:tr h="625313">
                <a:tc>
                  <a:txBody>
                    <a:bodyPr/>
                    <a:lstStyle/>
                    <a:p>
                      <a:pPr algn="l" rtl="0" fontAlgn="base"/>
                      <a:r>
                        <a:rPr lang="en-GB" sz="1800" b="0">
                          <a:effectLst/>
                          <a:latin typeface="Acumin-Pro"/>
                        </a:rPr>
                        <a:t>Information Session- Internal Staff </a:t>
                      </a:r>
                      <a:endParaRPr lang="en-GB" sz="2800" b="0" i="0">
                        <a:effectLst/>
                        <a:latin typeface="Acumin-Pro"/>
                      </a:endParaRPr>
                    </a:p>
                  </a:txBody>
                  <a:tcPr/>
                </a:tc>
                <a:tc>
                  <a:txBody>
                    <a:bodyPr/>
                    <a:lstStyle/>
                    <a:p>
                      <a:pPr algn="l" rtl="0" fontAlgn="base"/>
                      <a:r>
                        <a:rPr lang="en-GB" sz="1800" b="0" dirty="0">
                          <a:effectLst/>
                          <a:latin typeface="Acumin-Pro"/>
                        </a:rPr>
                        <a:t>6</a:t>
                      </a:r>
                      <a:r>
                        <a:rPr lang="en-GB" sz="1800" b="0" baseline="30000" dirty="0">
                          <a:effectLst/>
                          <a:latin typeface="Acumin-Pro"/>
                        </a:rPr>
                        <a:t>th</a:t>
                      </a:r>
                      <a:r>
                        <a:rPr lang="en-GB" sz="1800" b="0" dirty="0">
                          <a:effectLst/>
                          <a:latin typeface="Acumin-Pro"/>
                        </a:rPr>
                        <a:t> February 2025</a:t>
                      </a:r>
                      <a:endParaRPr lang="en-GB" sz="2800" b="0" dirty="0">
                        <a:effectLst/>
                        <a:latin typeface="Acumin-Pro"/>
                      </a:endParaRPr>
                    </a:p>
                    <a:p>
                      <a:pPr algn="l" rtl="0" fontAlgn="base"/>
                      <a:r>
                        <a:rPr lang="en-GB" sz="1800" b="0" dirty="0">
                          <a:effectLst/>
                          <a:latin typeface="Acumin-Pro"/>
                        </a:rPr>
                        <a:t> </a:t>
                      </a:r>
                      <a:endParaRPr lang="en-GB" sz="2800" b="0" i="0" dirty="0">
                        <a:effectLst/>
                        <a:latin typeface="Acumin-Pro"/>
                      </a:endParaRPr>
                    </a:p>
                  </a:txBody>
                  <a:tcPr/>
                </a:tc>
                <a:extLst>
                  <a:ext uri="{0D108BD9-81ED-4DB2-BD59-A6C34878D82A}">
                    <a16:rowId xmlns:a16="http://schemas.microsoft.com/office/drawing/2014/main" val="3697577596"/>
                  </a:ext>
                </a:extLst>
              </a:tr>
              <a:tr h="457078">
                <a:tc>
                  <a:txBody>
                    <a:bodyPr/>
                    <a:lstStyle/>
                    <a:p>
                      <a:pPr algn="l" rtl="0" fontAlgn="base"/>
                      <a:r>
                        <a:rPr lang="en-GB" sz="1800" b="0">
                          <a:effectLst/>
                          <a:latin typeface="Acumin-Pro"/>
                        </a:rPr>
                        <a:t>Applications Open </a:t>
                      </a:r>
                      <a:endParaRPr lang="en-GB" sz="2800" b="0" i="0">
                        <a:effectLst/>
                        <a:latin typeface="Acumin-Pro"/>
                      </a:endParaRPr>
                    </a:p>
                  </a:txBody>
                  <a:tcPr/>
                </a:tc>
                <a:tc>
                  <a:txBody>
                    <a:bodyPr/>
                    <a:lstStyle/>
                    <a:p>
                      <a:pPr algn="l" rtl="0" fontAlgn="base"/>
                      <a:r>
                        <a:rPr lang="en-GB" sz="1800" b="0" dirty="0">
                          <a:effectLst/>
                          <a:latin typeface="Acumin-Pro"/>
                        </a:rPr>
                        <a:t>5</a:t>
                      </a:r>
                      <a:r>
                        <a:rPr lang="en-GB" sz="1800" b="0" baseline="30000" dirty="0">
                          <a:effectLst/>
                          <a:latin typeface="Acumin-Pro"/>
                        </a:rPr>
                        <a:t>th</a:t>
                      </a:r>
                      <a:r>
                        <a:rPr lang="en-GB" sz="1800" b="0" dirty="0">
                          <a:effectLst/>
                          <a:latin typeface="Acumin-Pro"/>
                        </a:rPr>
                        <a:t> February 2025</a:t>
                      </a:r>
                      <a:endParaRPr lang="en-GB" sz="2800" b="0" i="0" dirty="0">
                        <a:effectLst/>
                        <a:latin typeface="Acumin-Pro"/>
                      </a:endParaRPr>
                    </a:p>
                  </a:txBody>
                  <a:tcPr/>
                </a:tc>
                <a:extLst>
                  <a:ext uri="{0D108BD9-81ED-4DB2-BD59-A6C34878D82A}">
                    <a16:rowId xmlns:a16="http://schemas.microsoft.com/office/drawing/2014/main" val="3749345024"/>
                  </a:ext>
                </a:extLst>
              </a:tr>
              <a:tr h="457078">
                <a:tc>
                  <a:txBody>
                    <a:bodyPr/>
                    <a:lstStyle/>
                    <a:p>
                      <a:pPr algn="l" rtl="0" fontAlgn="base"/>
                      <a:r>
                        <a:rPr lang="en-GB" sz="1800" b="0">
                          <a:effectLst/>
                          <a:latin typeface="Acumin-Pro"/>
                        </a:rPr>
                        <a:t>Information Session for Applicants  </a:t>
                      </a:r>
                      <a:endParaRPr lang="en-GB" sz="2800" b="0" i="0">
                        <a:effectLst/>
                        <a:latin typeface="Acumin-Pro"/>
                      </a:endParaRPr>
                    </a:p>
                  </a:txBody>
                  <a:tcPr/>
                </a:tc>
                <a:tc>
                  <a:txBody>
                    <a:bodyPr/>
                    <a:lstStyle/>
                    <a:p>
                      <a:pPr algn="l" rtl="0" fontAlgn="base"/>
                      <a:r>
                        <a:rPr lang="en-GB" sz="1800" b="0" dirty="0">
                          <a:effectLst/>
                          <a:latin typeface="Acumin-Pro"/>
                        </a:rPr>
                        <a:t>7</a:t>
                      </a:r>
                      <a:r>
                        <a:rPr lang="en-GB" sz="1800" b="0" baseline="30000" dirty="0">
                          <a:effectLst/>
                          <a:latin typeface="Acumin-Pro"/>
                        </a:rPr>
                        <a:t>th</a:t>
                      </a:r>
                      <a:r>
                        <a:rPr lang="en-GB" sz="1800" b="0" dirty="0">
                          <a:effectLst/>
                          <a:latin typeface="Acumin-Pro"/>
                        </a:rPr>
                        <a:t> February 2025</a:t>
                      </a:r>
                      <a:endParaRPr lang="en-GB" sz="2800" b="0" i="0" dirty="0">
                        <a:effectLst/>
                        <a:latin typeface="Acumin-Pro"/>
                      </a:endParaRPr>
                    </a:p>
                  </a:txBody>
                  <a:tcPr/>
                </a:tc>
                <a:extLst>
                  <a:ext uri="{0D108BD9-81ED-4DB2-BD59-A6C34878D82A}">
                    <a16:rowId xmlns:a16="http://schemas.microsoft.com/office/drawing/2014/main" val="2163407166"/>
                  </a:ext>
                </a:extLst>
              </a:tr>
              <a:tr h="738499">
                <a:tc>
                  <a:txBody>
                    <a:bodyPr/>
                    <a:lstStyle/>
                    <a:p>
                      <a:pPr algn="l" rtl="0" fontAlgn="base"/>
                      <a:r>
                        <a:rPr lang="en-GB" sz="1800" b="0" dirty="0">
                          <a:effectLst/>
                          <a:latin typeface="Acumin-Pro"/>
                        </a:rPr>
                        <a:t>Application Surgeries </a:t>
                      </a:r>
                      <a:endParaRPr lang="en-GB" sz="2800" b="0" i="0" dirty="0">
                        <a:effectLst/>
                        <a:latin typeface="Acumin-Pro"/>
                      </a:endParaRPr>
                    </a:p>
                  </a:txBody>
                  <a:tcPr/>
                </a:tc>
                <a:tc>
                  <a:txBody>
                    <a:bodyPr/>
                    <a:lstStyle/>
                    <a:p>
                      <a:pPr algn="l" rtl="0" fontAlgn="base"/>
                      <a:r>
                        <a:rPr lang="en-GB" sz="1800" b="0" dirty="0">
                          <a:effectLst/>
                          <a:latin typeface="Acumin-Pro"/>
                        </a:rPr>
                        <a:t>25</a:t>
                      </a:r>
                      <a:r>
                        <a:rPr lang="en-GB" sz="1800" b="0" baseline="30000" dirty="0">
                          <a:effectLst/>
                          <a:latin typeface="Acumin-Pro"/>
                        </a:rPr>
                        <a:t>th</a:t>
                      </a:r>
                      <a:r>
                        <a:rPr lang="en-GB" sz="1800" b="0" dirty="0">
                          <a:effectLst/>
                          <a:latin typeface="Acumin-Pro"/>
                        </a:rPr>
                        <a:t> February 2025 (AM) </a:t>
                      </a:r>
                    </a:p>
                    <a:p>
                      <a:pPr algn="l" rtl="0" fontAlgn="base">
                        <a:buFont typeface="Arial" panose="020B0604020202020204" pitchFamily="34" charset="0"/>
                        <a:buNone/>
                      </a:pPr>
                      <a:r>
                        <a:rPr lang="en-GB" sz="1800" b="0" dirty="0">
                          <a:effectLst/>
                          <a:latin typeface="Acumin-Pro"/>
                        </a:rPr>
                        <a:t>24</a:t>
                      </a:r>
                      <a:r>
                        <a:rPr lang="en-GB" sz="1800" b="0" baseline="30000" dirty="0">
                          <a:effectLst/>
                          <a:latin typeface="Acumin-Pro"/>
                        </a:rPr>
                        <a:t>th</a:t>
                      </a:r>
                      <a:r>
                        <a:rPr lang="en-GB" sz="1800" b="0" dirty="0">
                          <a:effectLst/>
                          <a:latin typeface="Acumin-Pro"/>
                        </a:rPr>
                        <a:t> March 2025 (PM) </a:t>
                      </a:r>
                      <a:endParaRPr lang="en-GB" sz="1800" b="0" i="0" dirty="0">
                        <a:effectLst/>
                        <a:latin typeface="Acumin-Pro"/>
                      </a:endParaRPr>
                    </a:p>
                  </a:txBody>
                  <a:tcPr/>
                </a:tc>
                <a:extLst>
                  <a:ext uri="{0D108BD9-81ED-4DB2-BD59-A6C34878D82A}">
                    <a16:rowId xmlns:a16="http://schemas.microsoft.com/office/drawing/2014/main" val="3641777624"/>
                  </a:ext>
                </a:extLst>
              </a:tr>
              <a:tr h="457078">
                <a:tc>
                  <a:txBody>
                    <a:bodyPr/>
                    <a:lstStyle/>
                    <a:p>
                      <a:pPr algn="l" rtl="0" fontAlgn="base"/>
                      <a:r>
                        <a:rPr lang="en-GB" sz="1800" b="0" dirty="0">
                          <a:effectLst/>
                          <a:latin typeface="Acumin-Pro"/>
                        </a:rPr>
                        <a:t>Applications Close </a:t>
                      </a:r>
                      <a:endParaRPr lang="en-GB" sz="2800" b="0" i="0" dirty="0">
                        <a:effectLst/>
                        <a:latin typeface="Acumin-Pro"/>
                      </a:endParaRPr>
                    </a:p>
                  </a:txBody>
                  <a:tcPr/>
                </a:tc>
                <a:tc>
                  <a:txBody>
                    <a:bodyPr/>
                    <a:lstStyle/>
                    <a:p>
                      <a:pPr algn="l" rtl="0" fontAlgn="base"/>
                      <a:r>
                        <a:rPr lang="en-GB" sz="1800" b="0" dirty="0">
                          <a:effectLst/>
                          <a:latin typeface="Acumin-Pro"/>
                        </a:rPr>
                        <a:t>4</a:t>
                      </a:r>
                      <a:r>
                        <a:rPr lang="en-GB" sz="1800" b="0" baseline="30000" dirty="0">
                          <a:effectLst/>
                          <a:latin typeface="Acumin-Pro"/>
                        </a:rPr>
                        <a:t>th</a:t>
                      </a:r>
                      <a:r>
                        <a:rPr lang="en-GB" sz="1800" b="0" dirty="0">
                          <a:effectLst/>
                          <a:latin typeface="Acumin-Pro"/>
                        </a:rPr>
                        <a:t> April 2025</a:t>
                      </a:r>
                      <a:endParaRPr lang="en-GB" sz="2800" b="0" i="0" dirty="0">
                        <a:effectLst/>
                        <a:latin typeface="Acumin-Pro"/>
                      </a:endParaRPr>
                    </a:p>
                  </a:txBody>
                  <a:tcPr/>
                </a:tc>
                <a:extLst>
                  <a:ext uri="{0D108BD9-81ED-4DB2-BD59-A6C34878D82A}">
                    <a16:rowId xmlns:a16="http://schemas.microsoft.com/office/drawing/2014/main" val="4289452338"/>
                  </a:ext>
                </a:extLst>
              </a:tr>
              <a:tr h="457078">
                <a:tc>
                  <a:txBody>
                    <a:bodyPr/>
                    <a:lstStyle/>
                    <a:p>
                      <a:pPr algn="l" rtl="0" fontAlgn="base"/>
                      <a:r>
                        <a:rPr lang="en-GB" sz="1800" b="0" dirty="0">
                          <a:effectLst/>
                          <a:latin typeface="Acumin-Pro"/>
                        </a:rPr>
                        <a:t>Review Period </a:t>
                      </a:r>
                      <a:endParaRPr lang="en-GB" sz="2800" b="0" i="0" dirty="0">
                        <a:effectLst/>
                        <a:latin typeface="Acumin-Pro"/>
                      </a:endParaRPr>
                    </a:p>
                  </a:txBody>
                  <a:tcPr/>
                </a:tc>
                <a:tc>
                  <a:txBody>
                    <a:bodyPr/>
                    <a:lstStyle/>
                    <a:p>
                      <a:pPr algn="l" rtl="0" fontAlgn="base"/>
                      <a:r>
                        <a:rPr lang="en-GB" sz="1800" b="0" dirty="0">
                          <a:effectLst/>
                          <a:latin typeface="Acumin-Pro"/>
                        </a:rPr>
                        <a:t>7</a:t>
                      </a:r>
                      <a:r>
                        <a:rPr lang="en-GB" sz="1800" b="0" baseline="30000" dirty="0">
                          <a:effectLst/>
                          <a:latin typeface="Acumin-Pro"/>
                        </a:rPr>
                        <a:t>th</a:t>
                      </a:r>
                      <a:r>
                        <a:rPr lang="en-GB" sz="1800" b="0" dirty="0">
                          <a:effectLst/>
                          <a:latin typeface="Acumin-Pro"/>
                        </a:rPr>
                        <a:t> to 11</a:t>
                      </a:r>
                      <a:r>
                        <a:rPr lang="en-GB" sz="1800" b="0" baseline="30000" dirty="0">
                          <a:effectLst/>
                          <a:latin typeface="Acumin-Pro"/>
                        </a:rPr>
                        <a:t>th</a:t>
                      </a:r>
                      <a:r>
                        <a:rPr lang="en-GB" sz="1800" b="0" dirty="0">
                          <a:effectLst/>
                          <a:latin typeface="Acumin-Pro"/>
                        </a:rPr>
                        <a:t> April 2025</a:t>
                      </a:r>
                      <a:endParaRPr lang="en-GB" sz="2800" b="0" i="0" dirty="0">
                        <a:effectLst/>
                        <a:latin typeface="Acumin-Pro"/>
                      </a:endParaRPr>
                    </a:p>
                  </a:txBody>
                  <a:tcPr/>
                </a:tc>
                <a:extLst>
                  <a:ext uri="{0D108BD9-81ED-4DB2-BD59-A6C34878D82A}">
                    <a16:rowId xmlns:a16="http://schemas.microsoft.com/office/drawing/2014/main" val="2108530872"/>
                  </a:ext>
                </a:extLst>
              </a:tr>
              <a:tr h="457078">
                <a:tc>
                  <a:txBody>
                    <a:bodyPr/>
                    <a:lstStyle/>
                    <a:p>
                      <a:pPr algn="l" rtl="0" fontAlgn="base"/>
                      <a:r>
                        <a:rPr lang="en-GB" sz="1800" b="0" dirty="0">
                          <a:effectLst/>
                          <a:latin typeface="Acumin-Pro"/>
                        </a:rPr>
                        <a:t>Scoring Period </a:t>
                      </a:r>
                      <a:endParaRPr lang="en-GB" sz="2800" b="0" i="0" dirty="0">
                        <a:effectLst/>
                        <a:latin typeface="Acumin-Pro"/>
                      </a:endParaRPr>
                    </a:p>
                  </a:txBody>
                  <a:tcPr/>
                </a:tc>
                <a:tc>
                  <a:txBody>
                    <a:bodyPr/>
                    <a:lstStyle/>
                    <a:p>
                      <a:pPr algn="l" rtl="0" fontAlgn="base"/>
                      <a:r>
                        <a:rPr lang="en-GB" sz="1800" b="0" dirty="0">
                          <a:effectLst/>
                          <a:latin typeface="Acumin-Pro"/>
                        </a:rPr>
                        <a:t>14</a:t>
                      </a:r>
                      <a:r>
                        <a:rPr lang="en-GB" sz="1800" b="0" baseline="30000" dirty="0">
                          <a:effectLst/>
                          <a:latin typeface="Acumin-Pro"/>
                        </a:rPr>
                        <a:t>th</a:t>
                      </a:r>
                      <a:r>
                        <a:rPr lang="en-GB" sz="1800" b="0" dirty="0">
                          <a:effectLst/>
                          <a:latin typeface="Acumin-Pro"/>
                        </a:rPr>
                        <a:t> April to 9</a:t>
                      </a:r>
                      <a:r>
                        <a:rPr lang="en-GB" sz="1800" b="0" baseline="30000" dirty="0">
                          <a:effectLst/>
                          <a:latin typeface="Acumin-Pro"/>
                        </a:rPr>
                        <a:t>th</a:t>
                      </a:r>
                      <a:r>
                        <a:rPr lang="en-GB" sz="1800" b="0" dirty="0">
                          <a:effectLst/>
                          <a:latin typeface="Acumin-Pro"/>
                        </a:rPr>
                        <a:t> May 2025</a:t>
                      </a:r>
                      <a:endParaRPr lang="en-GB" sz="2800" b="0" i="0" dirty="0">
                        <a:effectLst/>
                        <a:latin typeface="Acumin-Pro"/>
                      </a:endParaRPr>
                    </a:p>
                  </a:txBody>
                  <a:tcPr/>
                </a:tc>
                <a:extLst>
                  <a:ext uri="{0D108BD9-81ED-4DB2-BD59-A6C34878D82A}">
                    <a16:rowId xmlns:a16="http://schemas.microsoft.com/office/drawing/2014/main" val="2250063906"/>
                  </a:ext>
                </a:extLst>
              </a:tr>
              <a:tr h="625313">
                <a:tc>
                  <a:txBody>
                    <a:bodyPr/>
                    <a:lstStyle/>
                    <a:p>
                      <a:pPr algn="l" rtl="0" fontAlgn="base"/>
                      <a:r>
                        <a:rPr lang="en-GB" sz="1800" b="0" dirty="0">
                          <a:effectLst/>
                          <a:latin typeface="Acumin-Pro"/>
                        </a:rPr>
                        <a:t>Panel Meetings (in person) </a:t>
                      </a:r>
                      <a:endParaRPr lang="en-GB" sz="2800" b="0" i="0" dirty="0">
                        <a:effectLst/>
                        <a:latin typeface="Acumin-Pro"/>
                      </a:endParaRPr>
                    </a:p>
                  </a:txBody>
                  <a:tcPr/>
                </a:tc>
                <a:tc>
                  <a:txBody>
                    <a:bodyPr/>
                    <a:lstStyle/>
                    <a:p>
                      <a:pPr algn="l" rtl="0" fontAlgn="base"/>
                      <a:r>
                        <a:rPr lang="en-GB" sz="1800" b="0" dirty="0">
                          <a:effectLst/>
                          <a:latin typeface="Acumin-Pro"/>
                        </a:rPr>
                        <a:t>1) 19</a:t>
                      </a:r>
                      <a:r>
                        <a:rPr lang="en-GB" sz="1800" b="0" baseline="30000" dirty="0">
                          <a:effectLst/>
                          <a:latin typeface="Acumin-Pro"/>
                        </a:rPr>
                        <a:t>th</a:t>
                      </a:r>
                      <a:r>
                        <a:rPr lang="en-GB" sz="1800" b="0" dirty="0">
                          <a:effectLst/>
                          <a:latin typeface="Acumin-Pro"/>
                        </a:rPr>
                        <a:t> May 2025 (Innovation Strand)</a:t>
                      </a:r>
                      <a:endParaRPr lang="en-GB" sz="2800" b="0" dirty="0">
                        <a:effectLst/>
                        <a:latin typeface="Acumin-Pro"/>
                      </a:endParaRPr>
                    </a:p>
                    <a:p>
                      <a:pPr algn="l" rtl="0" fontAlgn="base"/>
                      <a:r>
                        <a:rPr lang="en-GB" sz="1800" b="0" dirty="0">
                          <a:effectLst/>
                          <a:latin typeface="Acumin-Pro"/>
                        </a:rPr>
                        <a:t>2) 20</a:t>
                      </a:r>
                      <a:r>
                        <a:rPr lang="en-GB" sz="1800" b="0" baseline="30000" dirty="0">
                          <a:effectLst/>
                          <a:latin typeface="Acumin-Pro"/>
                        </a:rPr>
                        <a:t>th</a:t>
                      </a:r>
                      <a:r>
                        <a:rPr lang="en-GB" sz="1800" b="0" dirty="0">
                          <a:effectLst/>
                          <a:latin typeface="Acumin-Pro"/>
                        </a:rPr>
                        <a:t> May 2025 (NL Wide)</a:t>
                      </a:r>
                    </a:p>
                    <a:p>
                      <a:pPr algn="l" rtl="0" fontAlgn="base"/>
                      <a:r>
                        <a:rPr lang="en-GB" sz="1800" b="0" i="0" dirty="0">
                          <a:effectLst/>
                          <a:latin typeface="Acumin-Pro"/>
                        </a:rPr>
                        <a:t>3) 21</a:t>
                      </a:r>
                      <a:r>
                        <a:rPr lang="en-GB" sz="1800" b="0" i="0" baseline="30000" dirty="0">
                          <a:effectLst/>
                          <a:latin typeface="Acumin-Pro"/>
                        </a:rPr>
                        <a:t>st</a:t>
                      </a:r>
                      <a:r>
                        <a:rPr lang="en-GB" sz="1800" b="0" i="0" dirty="0">
                          <a:effectLst/>
                          <a:latin typeface="Acumin-Pro"/>
                        </a:rPr>
                        <a:t> May 2025 (Volunteering Strand)</a:t>
                      </a:r>
                      <a:endParaRPr lang="en-GB" sz="2800" b="0" i="0" dirty="0">
                        <a:effectLst/>
                        <a:latin typeface="Acumin-Pro"/>
                      </a:endParaRPr>
                    </a:p>
                  </a:txBody>
                  <a:tcPr/>
                </a:tc>
                <a:extLst>
                  <a:ext uri="{0D108BD9-81ED-4DB2-BD59-A6C34878D82A}">
                    <a16:rowId xmlns:a16="http://schemas.microsoft.com/office/drawing/2014/main" val="2380034398"/>
                  </a:ext>
                </a:extLst>
              </a:tr>
              <a:tr h="457078">
                <a:tc>
                  <a:txBody>
                    <a:bodyPr/>
                    <a:lstStyle/>
                    <a:p>
                      <a:pPr algn="l" rtl="0" fontAlgn="base"/>
                      <a:r>
                        <a:rPr lang="en-GB" sz="1800" b="0" dirty="0">
                          <a:effectLst/>
                          <a:latin typeface="Acumin-Pro"/>
                        </a:rPr>
                        <a:t>Decision Communications </a:t>
                      </a:r>
                      <a:endParaRPr lang="en-GB" sz="2800" b="0" i="0" dirty="0">
                        <a:effectLst/>
                        <a:latin typeface="Acumin-Pro"/>
                      </a:endParaRPr>
                    </a:p>
                  </a:txBody>
                  <a:tcPr/>
                </a:tc>
                <a:tc>
                  <a:txBody>
                    <a:bodyPr/>
                    <a:lstStyle/>
                    <a:p>
                      <a:pPr algn="l" rtl="0" fontAlgn="base"/>
                      <a:r>
                        <a:rPr lang="en-GB" sz="1800" b="0" dirty="0">
                          <a:effectLst/>
                          <a:latin typeface="Acumin-Pro"/>
                        </a:rPr>
                        <a:t>Wb 26</a:t>
                      </a:r>
                      <a:r>
                        <a:rPr lang="en-GB" sz="1800" b="0" baseline="30000" dirty="0">
                          <a:effectLst/>
                          <a:latin typeface="Acumin-Pro"/>
                        </a:rPr>
                        <a:t>th</a:t>
                      </a:r>
                      <a:r>
                        <a:rPr lang="en-GB" sz="1800" b="0" dirty="0">
                          <a:effectLst/>
                          <a:latin typeface="Acumin-Pro"/>
                        </a:rPr>
                        <a:t> May 2025</a:t>
                      </a:r>
                      <a:endParaRPr lang="en-GB" sz="2800" b="0" i="0" dirty="0">
                        <a:effectLst/>
                        <a:latin typeface="Acumin-Pro"/>
                      </a:endParaRPr>
                    </a:p>
                  </a:txBody>
                  <a:tcPr/>
                </a:tc>
                <a:extLst>
                  <a:ext uri="{0D108BD9-81ED-4DB2-BD59-A6C34878D82A}">
                    <a16:rowId xmlns:a16="http://schemas.microsoft.com/office/drawing/2014/main" val="3810239998"/>
                  </a:ext>
                </a:extLst>
              </a:tr>
              <a:tr h="457078">
                <a:tc>
                  <a:txBody>
                    <a:bodyPr/>
                    <a:lstStyle/>
                    <a:p>
                      <a:pPr algn="l" rtl="0" fontAlgn="base"/>
                      <a:r>
                        <a:rPr lang="en-GB" sz="1800" b="0" dirty="0">
                          <a:effectLst/>
                          <a:latin typeface="Acumin-Pro"/>
                        </a:rPr>
                        <a:t>Awards Process Begins </a:t>
                      </a:r>
                      <a:endParaRPr lang="en-GB" sz="2800" b="0" i="0" dirty="0">
                        <a:effectLst/>
                        <a:latin typeface="Acumin-Pro"/>
                      </a:endParaRPr>
                    </a:p>
                  </a:txBody>
                  <a:tcPr/>
                </a:tc>
                <a:tc>
                  <a:txBody>
                    <a:bodyPr/>
                    <a:lstStyle/>
                    <a:p>
                      <a:pPr algn="l" rtl="0" fontAlgn="base"/>
                      <a:r>
                        <a:rPr lang="en-GB" sz="1800" b="0" dirty="0">
                          <a:effectLst/>
                          <a:latin typeface="Acumin-Pro"/>
                        </a:rPr>
                        <a:t>Wb 2</a:t>
                      </a:r>
                      <a:r>
                        <a:rPr lang="en-GB" sz="1800" b="0" baseline="30000" dirty="0">
                          <a:effectLst/>
                          <a:latin typeface="Acumin-Pro"/>
                        </a:rPr>
                        <a:t>nd</a:t>
                      </a:r>
                      <a:r>
                        <a:rPr lang="en-GB" sz="1800" b="0" dirty="0">
                          <a:effectLst/>
                          <a:latin typeface="Acumin-Pro"/>
                        </a:rPr>
                        <a:t> June 2025</a:t>
                      </a:r>
                      <a:endParaRPr lang="en-GB" sz="2800" b="0" i="0" dirty="0">
                        <a:effectLst/>
                        <a:latin typeface="Acumin-Pro"/>
                      </a:endParaRPr>
                    </a:p>
                  </a:txBody>
                  <a:tcPr/>
                </a:tc>
                <a:extLst>
                  <a:ext uri="{0D108BD9-81ED-4DB2-BD59-A6C34878D82A}">
                    <a16:rowId xmlns:a16="http://schemas.microsoft.com/office/drawing/2014/main" val="2529678090"/>
                  </a:ext>
                </a:extLst>
              </a:tr>
            </a:tbl>
          </a:graphicData>
        </a:graphic>
      </p:graphicFrame>
    </p:spTree>
    <p:extLst>
      <p:ext uri="{BB962C8B-B14F-4D97-AF65-F5344CB8AC3E}">
        <p14:creationId xmlns:p14="http://schemas.microsoft.com/office/powerpoint/2010/main" val="2911689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73F0D-FB0A-2D3C-D4F6-5CE36A5E3666}"/>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6CAF732-6406-1EB4-A6D6-8AAB66EEFA8B}"/>
              </a:ext>
            </a:extLst>
          </p:cNvPr>
          <p:cNvGraphicFramePr>
            <a:graphicFrameLocks noGrp="1"/>
          </p:cNvGraphicFramePr>
          <p:nvPr>
            <p:extLst>
              <p:ext uri="{D42A27DB-BD31-4B8C-83A1-F6EECF244321}">
                <p14:modId xmlns:p14="http://schemas.microsoft.com/office/powerpoint/2010/main" val="1105204975"/>
              </p:ext>
            </p:extLst>
          </p:nvPr>
        </p:nvGraphicFramePr>
        <p:xfrm>
          <a:off x="1528584" y="1981773"/>
          <a:ext cx="8712868" cy="3820068"/>
        </p:xfrm>
        <a:graphic>
          <a:graphicData uri="http://schemas.openxmlformats.org/drawingml/2006/table">
            <a:tbl>
              <a:tblPr firstRow="1" bandRow="1">
                <a:tableStyleId>{0505E3EF-67EA-436B-97B2-0124C06EBD24}</a:tableStyleId>
              </a:tblPr>
              <a:tblGrid>
                <a:gridCol w="4362648">
                  <a:extLst>
                    <a:ext uri="{9D8B030D-6E8A-4147-A177-3AD203B41FA5}">
                      <a16:colId xmlns:a16="http://schemas.microsoft.com/office/drawing/2014/main" val="859586517"/>
                    </a:ext>
                  </a:extLst>
                </a:gridCol>
                <a:gridCol w="4350220">
                  <a:extLst>
                    <a:ext uri="{9D8B030D-6E8A-4147-A177-3AD203B41FA5}">
                      <a16:colId xmlns:a16="http://schemas.microsoft.com/office/drawing/2014/main" val="618759673"/>
                    </a:ext>
                  </a:extLst>
                </a:gridCol>
              </a:tblGrid>
              <a:tr h="457078">
                <a:tc>
                  <a:txBody>
                    <a:bodyPr/>
                    <a:lstStyle/>
                    <a:p>
                      <a:pPr algn="l" rtl="0" fontAlgn="base"/>
                      <a:r>
                        <a:rPr lang="en-GB" sz="1800" b="0" dirty="0">
                          <a:effectLst/>
                          <a:latin typeface="Acumin-Pro"/>
                        </a:rPr>
                        <a:t>Applications Open </a:t>
                      </a:r>
                      <a:endParaRPr lang="en-GB" sz="2800" b="0" i="0" dirty="0">
                        <a:effectLst/>
                        <a:latin typeface="Acumin-Pro"/>
                      </a:endParaRPr>
                    </a:p>
                  </a:txBody>
                  <a:tcPr/>
                </a:tc>
                <a:tc>
                  <a:txBody>
                    <a:bodyPr/>
                    <a:lstStyle/>
                    <a:p>
                      <a:pPr algn="l" rtl="0" fontAlgn="base"/>
                      <a:r>
                        <a:rPr lang="en-GB" sz="1800" b="0" dirty="0">
                          <a:effectLst/>
                          <a:latin typeface="Acumin-Pro"/>
                        </a:rPr>
                        <a:t>30</a:t>
                      </a:r>
                      <a:r>
                        <a:rPr lang="en-GB" sz="1800" b="0" baseline="30000" dirty="0">
                          <a:effectLst/>
                          <a:latin typeface="Acumin-Pro"/>
                        </a:rPr>
                        <a:t>th</a:t>
                      </a:r>
                      <a:r>
                        <a:rPr lang="en-GB" sz="1800" b="0" dirty="0">
                          <a:effectLst/>
                          <a:latin typeface="Acumin-Pro"/>
                        </a:rPr>
                        <a:t> September 2025</a:t>
                      </a:r>
                      <a:endParaRPr lang="en-GB" sz="2800" b="0" i="0" dirty="0">
                        <a:effectLst/>
                        <a:latin typeface="Acumin-Pro"/>
                      </a:endParaRPr>
                    </a:p>
                  </a:txBody>
                  <a:tcPr/>
                </a:tc>
                <a:extLst>
                  <a:ext uri="{0D108BD9-81ED-4DB2-BD59-A6C34878D82A}">
                    <a16:rowId xmlns:a16="http://schemas.microsoft.com/office/drawing/2014/main" val="3749345024"/>
                  </a:ext>
                </a:extLst>
              </a:tr>
              <a:tr h="532948">
                <a:tc>
                  <a:txBody>
                    <a:bodyPr/>
                    <a:lstStyle/>
                    <a:p>
                      <a:pPr algn="l" rtl="0" fontAlgn="base"/>
                      <a:r>
                        <a:rPr lang="en-GB" sz="1800" b="0" dirty="0">
                          <a:effectLst/>
                          <a:latin typeface="Acumin-Pro"/>
                        </a:rPr>
                        <a:t>Application Surgery</a:t>
                      </a:r>
                      <a:endParaRPr lang="en-GB" sz="2800" b="0" i="0" dirty="0">
                        <a:effectLst/>
                        <a:latin typeface="Acumin-Pro"/>
                      </a:endParaRPr>
                    </a:p>
                  </a:txBody>
                  <a:tcPr/>
                </a:tc>
                <a:tc>
                  <a:txBody>
                    <a:bodyPr/>
                    <a:lstStyle/>
                    <a:p>
                      <a:pPr algn="l" rtl="0" fontAlgn="base"/>
                      <a:r>
                        <a:rPr lang="en-GB" sz="1800" b="0" dirty="0">
                          <a:effectLst/>
                          <a:latin typeface="Acumin-Pro"/>
                        </a:rPr>
                        <a:t>14</a:t>
                      </a:r>
                      <a:r>
                        <a:rPr lang="en-GB" sz="1800" b="0" baseline="30000" dirty="0">
                          <a:effectLst/>
                          <a:latin typeface="Acumin-Pro"/>
                        </a:rPr>
                        <a:t>th</a:t>
                      </a:r>
                      <a:r>
                        <a:rPr lang="en-GB" sz="1800" b="0" dirty="0">
                          <a:effectLst/>
                          <a:latin typeface="Acumin-Pro"/>
                        </a:rPr>
                        <a:t> October 2025</a:t>
                      </a:r>
                      <a:endParaRPr lang="en-GB" sz="1800" b="0" i="0" dirty="0">
                        <a:effectLst/>
                        <a:latin typeface="Acumin-Pro"/>
                      </a:endParaRPr>
                    </a:p>
                  </a:txBody>
                  <a:tcPr/>
                </a:tc>
                <a:extLst>
                  <a:ext uri="{0D108BD9-81ED-4DB2-BD59-A6C34878D82A}">
                    <a16:rowId xmlns:a16="http://schemas.microsoft.com/office/drawing/2014/main" val="3641777624"/>
                  </a:ext>
                </a:extLst>
              </a:tr>
              <a:tr h="457078">
                <a:tc>
                  <a:txBody>
                    <a:bodyPr/>
                    <a:lstStyle/>
                    <a:p>
                      <a:pPr algn="l" rtl="0" fontAlgn="base"/>
                      <a:r>
                        <a:rPr lang="en-GB" sz="1800" b="0" dirty="0">
                          <a:effectLst/>
                          <a:latin typeface="Acumin-Pro"/>
                        </a:rPr>
                        <a:t>Applications Close </a:t>
                      </a:r>
                      <a:endParaRPr lang="en-GB" sz="2800" b="0" i="0" dirty="0">
                        <a:effectLst/>
                        <a:latin typeface="Acumin-Pro"/>
                      </a:endParaRPr>
                    </a:p>
                  </a:txBody>
                  <a:tcPr/>
                </a:tc>
                <a:tc>
                  <a:txBody>
                    <a:bodyPr/>
                    <a:lstStyle/>
                    <a:p>
                      <a:pPr algn="l" rtl="0" fontAlgn="base"/>
                      <a:r>
                        <a:rPr lang="en-GB" sz="1800" b="0" dirty="0">
                          <a:effectLst/>
                          <a:latin typeface="Acumin-Pro"/>
                        </a:rPr>
                        <a:t>24</a:t>
                      </a:r>
                      <a:r>
                        <a:rPr lang="en-GB" sz="1800" b="0" baseline="30000" dirty="0">
                          <a:effectLst/>
                          <a:latin typeface="Acumin-Pro"/>
                        </a:rPr>
                        <a:t>th</a:t>
                      </a:r>
                      <a:r>
                        <a:rPr lang="en-GB" sz="1800" b="0" dirty="0">
                          <a:effectLst/>
                          <a:latin typeface="Acumin-Pro"/>
                        </a:rPr>
                        <a:t> October 2025</a:t>
                      </a:r>
                      <a:endParaRPr lang="en-GB" sz="2800" b="0" i="0" dirty="0">
                        <a:effectLst/>
                        <a:latin typeface="Acumin-Pro"/>
                      </a:endParaRPr>
                    </a:p>
                  </a:txBody>
                  <a:tcPr/>
                </a:tc>
                <a:extLst>
                  <a:ext uri="{0D108BD9-81ED-4DB2-BD59-A6C34878D82A}">
                    <a16:rowId xmlns:a16="http://schemas.microsoft.com/office/drawing/2014/main" val="4289452338"/>
                  </a:ext>
                </a:extLst>
              </a:tr>
              <a:tr h="522637">
                <a:tc>
                  <a:txBody>
                    <a:bodyPr/>
                    <a:lstStyle/>
                    <a:p>
                      <a:pPr algn="l" rtl="0" fontAlgn="base"/>
                      <a:r>
                        <a:rPr lang="en-GB" sz="1800" b="0" dirty="0">
                          <a:effectLst/>
                          <a:latin typeface="Acumin-Pro"/>
                        </a:rPr>
                        <a:t>Review Period </a:t>
                      </a:r>
                      <a:endParaRPr lang="en-GB" sz="2800" b="0" i="0" dirty="0">
                        <a:effectLst/>
                        <a:latin typeface="Acumin-Pro"/>
                      </a:endParaRPr>
                    </a:p>
                  </a:txBody>
                  <a:tcPr/>
                </a:tc>
                <a:tc>
                  <a:txBody>
                    <a:bodyPr/>
                    <a:lstStyle/>
                    <a:p>
                      <a:pPr algn="l" rtl="0" fontAlgn="base"/>
                      <a:r>
                        <a:rPr lang="en-GB" sz="1800" b="0" dirty="0">
                          <a:effectLst/>
                          <a:latin typeface="Acumin-Pro"/>
                        </a:rPr>
                        <a:t>27</a:t>
                      </a:r>
                      <a:r>
                        <a:rPr lang="en-GB" sz="1800" b="0" baseline="30000" dirty="0">
                          <a:effectLst/>
                          <a:latin typeface="Acumin-Pro"/>
                        </a:rPr>
                        <a:t>th</a:t>
                      </a:r>
                      <a:r>
                        <a:rPr lang="en-GB" sz="1800" b="0" dirty="0">
                          <a:effectLst/>
                          <a:latin typeface="Acumin-Pro"/>
                        </a:rPr>
                        <a:t> – 31</a:t>
                      </a:r>
                      <a:r>
                        <a:rPr lang="en-GB" sz="1800" b="0" baseline="30000" dirty="0">
                          <a:effectLst/>
                          <a:latin typeface="Acumin-Pro"/>
                        </a:rPr>
                        <a:t>st</a:t>
                      </a:r>
                      <a:r>
                        <a:rPr lang="en-GB" sz="1800" b="0" dirty="0">
                          <a:effectLst/>
                          <a:latin typeface="Acumin-Pro"/>
                        </a:rPr>
                        <a:t> October 2025</a:t>
                      </a:r>
                      <a:endParaRPr lang="en-GB" sz="2800" b="0" i="0" dirty="0">
                        <a:effectLst/>
                        <a:latin typeface="Acumin-Pro"/>
                      </a:endParaRPr>
                    </a:p>
                  </a:txBody>
                  <a:tcPr/>
                </a:tc>
                <a:extLst>
                  <a:ext uri="{0D108BD9-81ED-4DB2-BD59-A6C34878D82A}">
                    <a16:rowId xmlns:a16="http://schemas.microsoft.com/office/drawing/2014/main" val="2108530872"/>
                  </a:ext>
                </a:extLst>
              </a:tr>
              <a:tr h="457078">
                <a:tc>
                  <a:txBody>
                    <a:bodyPr/>
                    <a:lstStyle/>
                    <a:p>
                      <a:pPr algn="l" rtl="0" fontAlgn="base"/>
                      <a:r>
                        <a:rPr lang="en-GB" sz="1800" b="0" dirty="0">
                          <a:effectLst/>
                          <a:latin typeface="Acumin-Pro"/>
                        </a:rPr>
                        <a:t>Scoring Period </a:t>
                      </a:r>
                      <a:endParaRPr lang="en-GB" sz="2800" b="0" i="0" dirty="0">
                        <a:effectLst/>
                        <a:latin typeface="Acumin-Pro"/>
                      </a:endParaRPr>
                    </a:p>
                  </a:txBody>
                  <a:tcPr/>
                </a:tc>
                <a:tc>
                  <a:txBody>
                    <a:bodyPr/>
                    <a:lstStyle/>
                    <a:p>
                      <a:pPr algn="l" rtl="0" fontAlgn="base"/>
                      <a:r>
                        <a:rPr lang="en-GB" sz="1800" b="0" dirty="0">
                          <a:effectLst/>
                          <a:latin typeface="Acumin-Pro"/>
                        </a:rPr>
                        <a:t>3</a:t>
                      </a:r>
                      <a:r>
                        <a:rPr lang="en-GB" sz="1800" b="0" baseline="30000" dirty="0">
                          <a:effectLst/>
                          <a:latin typeface="Acumin-Pro"/>
                        </a:rPr>
                        <a:t>rd</a:t>
                      </a:r>
                      <a:r>
                        <a:rPr lang="en-GB" sz="1800" b="0" dirty="0">
                          <a:effectLst/>
                          <a:latin typeface="Acumin-Pro"/>
                        </a:rPr>
                        <a:t> – 14</a:t>
                      </a:r>
                      <a:r>
                        <a:rPr lang="en-GB" sz="1800" b="0" baseline="30000" dirty="0">
                          <a:effectLst/>
                          <a:latin typeface="Acumin-Pro"/>
                        </a:rPr>
                        <a:t>th</a:t>
                      </a:r>
                      <a:r>
                        <a:rPr lang="en-GB" sz="1800" b="0" dirty="0">
                          <a:effectLst/>
                          <a:latin typeface="Acumin-Pro"/>
                        </a:rPr>
                        <a:t> November 2025</a:t>
                      </a:r>
                      <a:endParaRPr lang="en-GB" sz="2800" b="0" i="0" dirty="0">
                        <a:effectLst/>
                        <a:latin typeface="Acumin-Pro"/>
                      </a:endParaRPr>
                    </a:p>
                  </a:txBody>
                  <a:tcPr/>
                </a:tc>
                <a:extLst>
                  <a:ext uri="{0D108BD9-81ED-4DB2-BD59-A6C34878D82A}">
                    <a16:rowId xmlns:a16="http://schemas.microsoft.com/office/drawing/2014/main" val="2250063906"/>
                  </a:ext>
                </a:extLst>
              </a:tr>
              <a:tr h="479093">
                <a:tc>
                  <a:txBody>
                    <a:bodyPr/>
                    <a:lstStyle/>
                    <a:p>
                      <a:pPr algn="l" rtl="0" fontAlgn="base"/>
                      <a:r>
                        <a:rPr lang="en-GB" sz="1800" b="0" dirty="0">
                          <a:effectLst/>
                          <a:latin typeface="Acumin-Pro"/>
                        </a:rPr>
                        <a:t>Panel Meetings (in person) </a:t>
                      </a:r>
                      <a:endParaRPr lang="en-GB" sz="2800" b="0" i="0" dirty="0">
                        <a:effectLst/>
                        <a:latin typeface="Acumin-Pro"/>
                      </a:endParaRPr>
                    </a:p>
                  </a:txBody>
                  <a:tcPr/>
                </a:tc>
                <a:tc>
                  <a:txBody>
                    <a:bodyPr/>
                    <a:lstStyle/>
                    <a:p>
                      <a:pPr algn="l" rtl="0" fontAlgn="base"/>
                      <a:r>
                        <a:rPr lang="en-GB" sz="1800" b="0" i="0" dirty="0">
                          <a:effectLst/>
                          <a:latin typeface="Acumin-Pro"/>
                        </a:rPr>
                        <a:t>19</a:t>
                      </a:r>
                      <a:r>
                        <a:rPr lang="en-GB" sz="1800" b="0" i="0" baseline="30000" dirty="0">
                          <a:effectLst/>
                          <a:latin typeface="Acumin-Pro"/>
                        </a:rPr>
                        <a:t>th</a:t>
                      </a:r>
                      <a:r>
                        <a:rPr lang="en-GB" sz="1800" b="0" i="0" dirty="0">
                          <a:effectLst/>
                          <a:latin typeface="Acumin-Pro"/>
                        </a:rPr>
                        <a:t> November 2025</a:t>
                      </a:r>
                      <a:endParaRPr lang="en-GB" sz="2800" b="0" i="0" dirty="0">
                        <a:effectLst/>
                        <a:latin typeface="Acumin-Pro"/>
                      </a:endParaRPr>
                    </a:p>
                  </a:txBody>
                  <a:tcPr/>
                </a:tc>
                <a:extLst>
                  <a:ext uri="{0D108BD9-81ED-4DB2-BD59-A6C34878D82A}">
                    <a16:rowId xmlns:a16="http://schemas.microsoft.com/office/drawing/2014/main" val="2380034398"/>
                  </a:ext>
                </a:extLst>
              </a:tr>
              <a:tr h="457078">
                <a:tc>
                  <a:txBody>
                    <a:bodyPr/>
                    <a:lstStyle/>
                    <a:p>
                      <a:pPr algn="l" rtl="0" fontAlgn="base"/>
                      <a:r>
                        <a:rPr lang="en-GB" sz="1800" b="0" dirty="0">
                          <a:effectLst/>
                          <a:latin typeface="Acumin-Pro"/>
                        </a:rPr>
                        <a:t>Decision Communications </a:t>
                      </a:r>
                      <a:endParaRPr lang="en-GB" sz="2800" b="0" i="0" dirty="0">
                        <a:effectLst/>
                        <a:latin typeface="Acumin-Pro"/>
                      </a:endParaRPr>
                    </a:p>
                  </a:txBody>
                  <a:tcPr/>
                </a:tc>
                <a:tc>
                  <a:txBody>
                    <a:bodyPr/>
                    <a:lstStyle/>
                    <a:p>
                      <a:pPr algn="l" rtl="0" fontAlgn="base"/>
                      <a:r>
                        <a:rPr lang="en-GB" sz="1800" b="0" dirty="0">
                          <a:effectLst/>
                          <a:latin typeface="Acumin-Pro"/>
                        </a:rPr>
                        <a:t>Wb 24</a:t>
                      </a:r>
                      <a:r>
                        <a:rPr lang="en-GB" sz="1800" b="0" baseline="30000" dirty="0">
                          <a:effectLst/>
                          <a:latin typeface="Acumin-Pro"/>
                        </a:rPr>
                        <a:t>th</a:t>
                      </a:r>
                      <a:r>
                        <a:rPr lang="en-GB" sz="1800" b="0" dirty="0">
                          <a:effectLst/>
                          <a:latin typeface="Acumin-Pro"/>
                        </a:rPr>
                        <a:t> November 2025</a:t>
                      </a:r>
                      <a:endParaRPr lang="en-GB" sz="2800" b="0" i="0" dirty="0">
                        <a:effectLst/>
                        <a:latin typeface="Acumin-Pro"/>
                      </a:endParaRPr>
                    </a:p>
                  </a:txBody>
                  <a:tcPr/>
                </a:tc>
                <a:extLst>
                  <a:ext uri="{0D108BD9-81ED-4DB2-BD59-A6C34878D82A}">
                    <a16:rowId xmlns:a16="http://schemas.microsoft.com/office/drawing/2014/main" val="3810239998"/>
                  </a:ext>
                </a:extLst>
              </a:tr>
              <a:tr h="457078">
                <a:tc>
                  <a:txBody>
                    <a:bodyPr/>
                    <a:lstStyle/>
                    <a:p>
                      <a:pPr algn="l" rtl="0" fontAlgn="base"/>
                      <a:r>
                        <a:rPr lang="en-GB" sz="1800" b="0" dirty="0">
                          <a:effectLst/>
                          <a:latin typeface="Acumin-Pro"/>
                        </a:rPr>
                        <a:t>Awards Process Begins </a:t>
                      </a:r>
                      <a:endParaRPr lang="en-GB" sz="2800" b="0" i="0" dirty="0">
                        <a:effectLst/>
                        <a:latin typeface="Acumin-Pro"/>
                      </a:endParaRPr>
                    </a:p>
                  </a:txBody>
                  <a:tcPr/>
                </a:tc>
                <a:tc>
                  <a:txBody>
                    <a:bodyPr/>
                    <a:lstStyle/>
                    <a:p>
                      <a:pPr algn="l" rtl="0" fontAlgn="base"/>
                      <a:r>
                        <a:rPr lang="en-GB" sz="1800" b="0" dirty="0">
                          <a:effectLst/>
                          <a:latin typeface="Acumin-Pro"/>
                        </a:rPr>
                        <a:t>Wb 1</a:t>
                      </a:r>
                      <a:r>
                        <a:rPr lang="en-GB" sz="1800" b="0" baseline="30000" dirty="0">
                          <a:effectLst/>
                          <a:latin typeface="Acumin-Pro"/>
                        </a:rPr>
                        <a:t>st</a:t>
                      </a:r>
                      <a:r>
                        <a:rPr lang="en-GB" sz="1800" b="0" dirty="0">
                          <a:effectLst/>
                          <a:latin typeface="Acumin-Pro"/>
                        </a:rPr>
                        <a:t> December 2025</a:t>
                      </a:r>
                    </a:p>
                  </a:txBody>
                  <a:tcPr/>
                </a:tc>
                <a:extLst>
                  <a:ext uri="{0D108BD9-81ED-4DB2-BD59-A6C34878D82A}">
                    <a16:rowId xmlns:a16="http://schemas.microsoft.com/office/drawing/2014/main" val="2529678090"/>
                  </a:ext>
                </a:extLst>
              </a:tr>
            </a:tbl>
          </a:graphicData>
        </a:graphic>
      </p:graphicFrame>
      <p:sp>
        <p:nvSpPr>
          <p:cNvPr id="2" name="Title 1">
            <a:extLst>
              <a:ext uri="{FF2B5EF4-FFF2-40B4-BE49-F238E27FC236}">
                <a16:creationId xmlns:a16="http://schemas.microsoft.com/office/drawing/2014/main" id="{C069060A-6DC2-B428-29F4-6C98526250C0}"/>
              </a:ext>
            </a:extLst>
          </p:cNvPr>
          <p:cNvSpPr>
            <a:spLocks noGrp="1"/>
          </p:cNvSpPr>
          <p:nvPr>
            <p:ph type="title"/>
          </p:nvPr>
        </p:nvSpPr>
        <p:spPr/>
        <p:txBody>
          <a:bodyPr/>
          <a:lstStyle/>
          <a:p>
            <a:r>
              <a:rPr lang="en-GB" dirty="0"/>
              <a:t>NL Wide Applications Round 2</a:t>
            </a:r>
          </a:p>
        </p:txBody>
      </p:sp>
    </p:spTree>
    <p:extLst>
      <p:ext uri="{BB962C8B-B14F-4D97-AF65-F5344CB8AC3E}">
        <p14:creationId xmlns:p14="http://schemas.microsoft.com/office/powerpoint/2010/main" val="2943852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FEE49-A3F7-A67E-7801-7DCB4EED0903}"/>
              </a:ext>
            </a:extLst>
          </p:cNvPr>
          <p:cNvSpPr>
            <a:spLocks noGrp="1"/>
          </p:cNvSpPr>
          <p:nvPr>
            <p:ph type="title"/>
          </p:nvPr>
        </p:nvSpPr>
        <p:spPr/>
        <p:txBody>
          <a:bodyPr/>
          <a:lstStyle/>
          <a:p>
            <a:r>
              <a:rPr lang="en-US"/>
              <a:t>Background</a:t>
            </a:r>
          </a:p>
        </p:txBody>
      </p:sp>
      <p:sp>
        <p:nvSpPr>
          <p:cNvPr id="3" name="Content Placeholder 2">
            <a:extLst>
              <a:ext uri="{FF2B5EF4-FFF2-40B4-BE49-F238E27FC236}">
                <a16:creationId xmlns:a16="http://schemas.microsoft.com/office/drawing/2014/main" id="{CAF3A1F6-FD7D-B36C-8995-463EA1C50FA3}"/>
              </a:ext>
            </a:extLst>
          </p:cNvPr>
          <p:cNvSpPr>
            <a:spLocks noGrp="1"/>
          </p:cNvSpPr>
          <p:nvPr>
            <p:ph idx="1"/>
          </p:nvPr>
        </p:nvSpPr>
        <p:spPr>
          <a:xfrm>
            <a:off x="457199" y="1870075"/>
            <a:ext cx="11397343" cy="4351338"/>
          </a:xfrm>
        </p:spPr>
        <p:txBody>
          <a:bodyPr/>
          <a:lstStyle/>
          <a:p>
            <a:pPr algn="just"/>
            <a:r>
              <a:rPr lang="en-GB" b="0" i="0" dirty="0">
                <a:solidFill>
                  <a:srgbClr val="000000"/>
                </a:solidFill>
                <a:effectLst/>
                <a:latin typeface="Acumin-Pro"/>
              </a:rPr>
              <a:t>The CS Governance Group agreed to consult on a new funding model to allocate the thematic funds to CVS organisations on 23rd July 2024.  </a:t>
            </a:r>
          </a:p>
          <a:p>
            <a:pPr marL="0" indent="0" algn="just">
              <a:buNone/>
            </a:pPr>
            <a:endParaRPr lang="en-GB" b="0" i="0" dirty="0">
              <a:solidFill>
                <a:srgbClr val="000000"/>
              </a:solidFill>
              <a:effectLst/>
              <a:latin typeface="Acumin-Pro"/>
            </a:endParaRPr>
          </a:p>
          <a:p>
            <a:pPr algn="just"/>
            <a:r>
              <a:rPr lang="en-GB" b="0" i="0" dirty="0">
                <a:solidFill>
                  <a:srgbClr val="000000"/>
                </a:solidFill>
                <a:effectLst/>
                <a:latin typeface="Acumin-Pro"/>
              </a:rPr>
              <a:t>The intention of the new funding model is to ensure the funding is more dynamic and responsive to changing themes and priorities on an annual basis, including the priorities of the Community Solutions Strategy and Investment Plan, the University Health &amp; Social Care North Lanarkshire (UHSCP-NL) Strategic Commissioning Plan and Programme of Work, and public health priorities.  </a:t>
            </a:r>
            <a:endParaRPr lang="en-GB" dirty="0">
              <a:latin typeface="Acumin-Pro"/>
            </a:endParaRPr>
          </a:p>
        </p:txBody>
      </p:sp>
    </p:spTree>
    <p:extLst>
      <p:ext uri="{BB962C8B-B14F-4D97-AF65-F5344CB8AC3E}">
        <p14:creationId xmlns:p14="http://schemas.microsoft.com/office/powerpoint/2010/main" val="38998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91D9-9EC2-16A7-50E1-71CC9C33DE75}"/>
              </a:ext>
            </a:extLst>
          </p:cNvPr>
          <p:cNvSpPr>
            <a:spLocks noGrp="1"/>
          </p:cNvSpPr>
          <p:nvPr>
            <p:ph type="title"/>
          </p:nvPr>
        </p:nvSpPr>
        <p:spPr/>
        <p:txBody>
          <a:bodyPr/>
          <a:lstStyle/>
          <a:p>
            <a:r>
              <a:rPr lang="en-GB"/>
              <a:t>Q&amp;A</a:t>
            </a:r>
          </a:p>
        </p:txBody>
      </p:sp>
    </p:spTree>
    <p:extLst>
      <p:ext uri="{BB962C8B-B14F-4D97-AF65-F5344CB8AC3E}">
        <p14:creationId xmlns:p14="http://schemas.microsoft.com/office/powerpoint/2010/main" val="467741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95B87AA-4E9F-D283-37A9-C2E74D671E4E}"/>
              </a:ext>
            </a:extLst>
          </p:cNvPr>
          <p:cNvSpPr>
            <a:spLocks noGrp="1"/>
          </p:cNvSpPr>
          <p:nvPr>
            <p:ph type="pic" sz="quarter" idx="10"/>
          </p:nvPr>
        </p:nvSpPr>
        <p:spPr>
          <a:xfrm>
            <a:off x="6288456" y="525689"/>
            <a:ext cx="5634264" cy="6043554"/>
          </a:xfrm>
        </p:spPr>
        <p:txBody>
          <a:bodyPr>
            <a:normAutofit fontScale="85000" lnSpcReduction="10000"/>
          </a:bodyPr>
          <a:lstStyle/>
          <a:p>
            <a:pPr marL="0" indent="0">
              <a:buNone/>
            </a:pPr>
            <a:endParaRPr lang="en-GB" sz="2800" dirty="0">
              <a:latin typeface="Acumin-Pro"/>
            </a:endParaRPr>
          </a:p>
          <a:p>
            <a:pPr marL="0" indent="0">
              <a:buNone/>
            </a:pPr>
            <a:r>
              <a:rPr lang="en-GB" sz="2800" b="1" dirty="0">
                <a:latin typeface="Acumin-Pro"/>
              </a:rPr>
              <a:t>Marta Szczepanska</a:t>
            </a:r>
          </a:p>
          <a:p>
            <a:pPr marL="0" indent="0">
              <a:buNone/>
            </a:pPr>
            <a:r>
              <a:rPr lang="en-GB" sz="2800" i="1" dirty="0">
                <a:latin typeface="Acumin-Pro"/>
              </a:rPr>
              <a:t>Community Solutions Programme Assistant</a:t>
            </a:r>
          </a:p>
          <a:p>
            <a:pPr marL="0" indent="0">
              <a:buNone/>
            </a:pPr>
            <a:r>
              <a:rPr lang="en-GB" sz="2800" dirty="0">
                <a:latin typeface="Acumin-Pro"/>
                <a:hlinkClick r:id="rId2"/>
              </a:rPr>
              <a:t>Marta.Szczepanska@vanl.co.uk</a:t>
            </a:r>
            <a:r>
              <a:rPr lang="en-GB" sz="2800" dirty="0">
                <a:latin typeface="Acumin-Pro"/>
              </a:rPr>
              <a:t> 07985659523</a:t>
            </a:r>
          </a:p>
          <a:p>
            <a:pPr marL="0" indent="0">
              <a:buNone/>
            </a:pPr>
            <a:endParaRPr lang="en-GB" sz="2800" dirty="0">
              <a:latin typeface="Acumin-Pro"/>
            </a:endParaRPr>
          </a:p>
          <a:p>
            <a:pPr marL="0" indent="0">
              <a:buNone/>
            </a:pPr>
            <a:r>
              <a:rPr lang="en-GB" sz="2800" b="1" dirty="0">
                <a:latin typeface="Acumin-Pro"/>
              </a:rPr>
              <a:t>Gordon Watson</a:t>
            </a:r>
          </a:p>
          <a:p>
            <a:pPr marL="0" indent="0">
              <a:buNone/>
            </a:pPr>
            <a:r>
              <a:rPr lang="en-US" sz="2800" i="1" dirty="0">
                <a:latin typeface="Acumin-Pro"/>
              </a:rPr>
              <a:t>Senior </a:t>
            </a:r>
            <a:r>
              <a:rPr lang="en-US" sz="2800" i="1" dirty="0" err="1">
                <a:latin typeface="Acumin-Pro"/>
              </a:rPr>
              <a:t>Programme</a:t>
            </a:r>
            <a:r>
              <a:rPr lang="en-US" sz="2800" i="1" dirty="0">
                <a:latin typeface="Acumin-Pro"/>
              </a:rPr>
              <a:t> Officer- Community Solutions</a:t>
            </a:r>
          </a:p>
          <a:p>
            <a:pPr marL="0" indent="0">
              <a:buNone/>
            </a:pPr>
            <a:r>
              <a:rPr lang="en-US" sz="2800" dirty="0">
                <a:latin typeface="Acumin-Pro"/>
                <a:hlinkClick r:id="rId3"/>
              </a:rPr>
              <a:t>Gordon.Watson@vanl.co.uk</a:t>
            </a:r>
            <a:r>
              <a:rPr lang="en-US" sz="2800" dirty="0">
                <a:latin typeface="Acumin-Pro"/>
              </a:rPr>
              <a:t>    07874886310 </a:t>
            </a:r>
          </a:p>
          <a:p>
            <a:pPr marL="0" indent="0">
              <a:buNone/>
            </a:pPr>
            <a:endParaRPr lang="en-US" dirty="0">
              <a:latin typeface="Acumin-Pro"/>
            </a:endParaRPr>
          </a:p>
          <a:p>
            <a:pPr marL="0" indent="0">
              <a:buNone/>
            </a:pPr>
            <a:r>
              <a:rPr lang="en-GB" sz="2800" b="1" dirty="0">
                <a:latin typeface="Acumin-Pro"/>
              </a:rPr>
              <a:t>Grant McLean</a:t>
            </a:r>
          </a:p>
          <a:p>
            <a:pPr marL="0" indent="0">
              <a:buNone/>
            </a:pPr>
            <a:r>
              <a:rPr lang="en-GB" sz="2800" i="1" dirty="0">
                <a:latin typeface="Acumin-Pro"/>
              </a:rPr>
              <a:t>Senior Income Generation Officer</a:t>
            </a:r>
          </a:p>
          <a:p>
            <a:pPr marL="0" indent="0">
              <a:buNone/>
            </a:pPr>
            <a:r>
              <a:rPr lang="en-GB" sz="2800" dirty="0">
                <a:latin typeface="Acumin-Pro"/>
                <a:hlinkClick r:id="rId4"/>
              </a:rPr>
              <a:t>Grant.mclean@vanl.co.uk</a:t>
            </a:r>
            <a:r>
              <a:rPr lang="en-GB" sz="2800" dirty="0">
                <a:latin typeface="Acumin-Pro"/>
              </a:rPr>
              <a:t>  07949222539</a:t>
            </a:r>
          </a:p>
          <a:p>
            <a:pPr marL="0" indent="0">
              <a:buNone/>
            </a:pPr>
            <a:endParaRPr lang="en-US" sz="2800" dirty="0">
              <a:latin typeface="Acumin-Pro"/>
            </a:endParaRPr>
          </a:p>
        </p:txBody>
      </p:sp>
      <p:sp>
        <p:nvSpPr>
          <p:cNvPr id="3" name="Title 2">
            <a:extLst>
              <a:ext uri="{FF2B5EF4-FFF2-40B4-BE49-F238E27FC236}">
                <a16:creationId xmlns:a16="http://schemas.microsoft.com/office/drawing/2014/main" id="{661D3D99-9FF7-2F5C-17C7-17450F8B1EC2}"/>
              </a:ext>
            </a:extLst>
          </p:cNvPr>
          <p:cNvSpPr>
            <a:spLocks noGrp="1"/>
          </p:cNvSpPr>
          <p:nvPr>
            <p:ph type="title"/>
          </p:nvPr>
        </p:nvSpPr>
        <p:spPr/>
        <p:txBody>
          <a:bodyPr/>
          <a:lstStyle/>
          <a:p>
            <a:r>
              <a:rPr lang="en-GB"/>
              <a:t>Thank you!</a:t>
            </a:r>
          </a:p>
        </p:txBody>
      </p:sp>
      <p:pic>
        <p:nvPicPr>
          <p:cNvPr id="4" name="Picture 3" descr="Logo, company name&#10;&#10;Description automatically generated">
            <a:extLst>
              <a:ext uri="{FF2B5EF4-FFF2-40B4-BE49-F238E27FC236}">
                <a16:creationId xmlns:a16="http://schemas.microsoft.com/office/drawing/2014/main" id="{9516263C-7882-2D5D-9064-39FCDA7685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8191" y="5078149"/>
            <a:ext cx="894735" cy="1209102"/>
          </a:xfrm>
          <a:prstGeom prst="rect">
            <a:avLst/>
          </a:prstGeom>
        </p:spPr>
      </p:pic>
    </p:spTree>
    <p:extLst>
      <p:ext uri="{BB962C8B-B14F-4D97-AF65-F5344CB8AC3E}">
        <p14:creationId xmlns:p14="http://schemas.microsoft.com/office/powerpoint/2010/main" val="1707087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51DEF6-CA5A-B413-8CD0-58BA41346B57}"/>
              </a:ext>
            </a:extLst>
          </p:cNvPr>
          <p:cNvSpPr>
            <a:spLocks noGrp="1"/>
          </p:cNvSpPr>
          <p:nvPr>
            <p:ph idx="1"/>
          </p:nvPr>
        </p:nvSpPr>
        <p:spPr/>
        <p:txBody>
          <a:bodyPr/>
          <a:lstStyle/>
          <a:p>
            <a:pPr algn="l" fontAlgn="base">
              <a:buFont typeface="Arial" panose="020B0604020202020204" pitchFamily="34" charset="0"/>
              <a:buChar char="•"/>
            </a:pPr>
            <a:r>
              <a:rPr lang="en-GB" b="0" i="0" dirty="0">
                <a:solidFill>
                  <a:srgbClr val="000000"/>
                </a:solidFill>
                <a:effectLst/>
                <a:latin typeface="Acumin-Pro"/>
              </a:rPr>
              <a:t>To build the capacity of the Community Voluntary Sector (CVS) and to inform service change by year on year aiming to meet the identified needs of North Lanarkshire residents.  </a:t>
            </a:r>
            <a:endParaRPr lang="en-US" dirty="0">
              <a:latin typeface="Acumin-Pro"/>
            </a:endParaRPr>
          </a:p>
        </p:txBody>
      </p:sp>
      <p:sp>
        <p:nvSpPr>
          <p:cNvPr id="3" name="Title 2">
            <a:extLst>
              <a:ext uri="{FF2B5EF4-FFF2-40B4-BE49-F238E27FC236}">
                <a16:creationId xmlns:a16="http://schemas.microsoft.com/office/drawing/2014/main" id="{2EAA51B7-C06F-A2F9-5E15-68299BAEAA68}"/>
              </a:ext>
            </a:extLst>
          </p:cNvPr>
          <p:cNvSpPr>
            <a:spLocks noGrp="1"/>
          </p:cNvSpPr>
          <p:nvPr>
            <p:ph type="title"/>
          </p:nvPr>
        </p:nvSpPr>
        <p:spPr/>
        <p:txBody>
          <a:bodyPr/>
          <a:lstStyle/>
          <a:p>
            <a:r>
              <a:rPr lang="en-US"/>
              <a:t>Funds Purpose</a:t>
            </a:r>
          </a:p>
        </p:txBody>
      </p:sp>
    </p:spTree>
    <p:extLst>
      <p:ext uri="{BB962C8B-B14F-4D97-AF65-F5344CB8AC3E}">
        <p14:creationId xmlns:p14="http://schemas.microsoft.com/office/powerpoint/2010/main" val="2893971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3A99F2-B520-B2FC-6562-FC013BF06F49}"/>
              </a:ext>
            </a:extLst>
          </p:cNvPr>
          <p:cNvSpPr>
            <a:spLocks noGrp="1"/>
          </p:cNvSpPr>
          <p:nvPr>
            <p:ph type="title"/>
          </p:nvPr>
        </p:nvSpPr>
        <p:spPr/>
        <p:txBody>
          <a:bodyPr/>
          <a:lstStyle/>
          <a:p>
            <a:r>
              <a:rPr lang="en-GB"/>
              <a:t>Who can apply?</a:t>
            </a:r>
          </a:p>
        </p:txBody>
      </p:sp>
      <p:sp>
        <p:nvSpPr>
          <p:cNvPr id="5" name="TextBox 4">
            <a:extLst>
              <a:ext uri="{FF2B5EF4-FFF2-40B4-BE49-F238E27FC236}">
                <a16:creationId xmlns:a16="http://schemas.microsoft.com/office/drawing/2014/main" id="{BCD336F6-7CCD-697A-6B25-719BB27B0CB3}"/>
              </a:ext>
            </a:extLst>
          </p:cNvPr>
          <p:cNvSpPr txBox="1"/>
          <p:nvPr/>
        </p:nvSpPr>
        <p:spPr>
          <a:xfrm>
            <a:off x="457200" y="2029005"/>
            <a:ext cx="10922000" cy="2585323"/>
          </a:xfrm>
          <a:prstGeom prst="rect">
            <a:avLst/>
          </a:prstGeom>
          <a:noFill/>
        </p:spPr>
        <p:txBody>
          <a:bodyPr wrap="square" lIns="91440" tIns="45720" rIns="91440" bIns="45720" rtlCol="0" anchor="t">
            <a:spAutoFit/>
          </a:bodyPr>
          <a:lstStyle/>
          <a:p>
            <a:pPr marL="342900" indent="-342900" algn="just" rtl="0" fontAlgn="base">
              <a:buFont typeface="Arial" panose="020B0604020202020204" pitchFamily="34" charset="0"/>
              <a:buChar char="•"/>
            </a:pPr>
            <a:r>
              <a:rPr lang="en-GB" sz="2400" b="0" i="0" dirty="0">
                <a:solidFill>
                  <a:srgbClr val="000000"/>
                </a:solidFill>
                <a:effectLst/>
                <a:highlight>
                  <a:srgbClr val="FFFFFF"/>
                </a:highlight>
                <a:latin typeface="acumin"/>
              </a:rPr>
              <a:t>Any community and voluntary organisation serving the people of North Lanarkshire can apply for this fund as long as they demonstrate in their application how their project would comply with the purpose, beneficiaries and priorities of the fund. </a:t>
            </a:r>
          </a:p>
          <a:p>
            <a:pPr marL="342900" indent="-342900" algn="just" rtl="0" fontAlgn="base">
              <a:buFont typeface="Arial" panose="020B0604020202020204" pitchFamily="34" charset="0"/>
              <a:buChar char="•"/>
            </a:pPr>
            <a:endParaRPr lang="en-GB" sz="2400" b="0" i="0" dirty="0">
              <a:solidFill>
                <a:srgbClr val="000000"/>
              </a:solidFill>
              <a:effectLst/>
              <a:highlight>
                <a:srgbClr val="FFFFFF"/>
              </a:highlight>
              <a:latin typeface="acumin"/>
            </a:endParaRPr>
          </a:p>
          <a:p>
            <a:pPr marL="342900" indent="-342900" algn="just" rtl="0" fontAlgn="base">
              <a:buFont typeface="Arial" panose="020B0604020202020204" pitchFamily="34" charset="0"/>
              <a:buChar char="•"/>
            </a:pPr>
            <a:r>
              <a:rPr lang="en-GB" sz="2400" dirty="0">
                <a:solidFill>
                  <a:srgbClr val="000000"/>
                </a:solidFill>
                <a:highlight>
                  <a:srgbClr val="FFFFFF"/>
                </a:highlight>
                <a:latin typeface="acumin"/>
              </a:rPr>
              <a:t>P</a:t>
            </a:r>
            <a:r>
              <a:rPr lang="en-GB" sz="2400" b="0" i="0" dirty="0">
                <a:solidFill>
                  <a:srgbClr val="000000"/>
                </a:solidFill>
                <a:effectLst/>
                <a:highlight>
                  <a:srgbClr val="FFFFFF"/>
                </a:highlight>
                <a:latin typeface="acumin"/>
              </a:rPr>
              <a:t>lease check the guidance to ensure your organisation type is listed in the eligible organisation list.</a:t>
            </a:r>
          </a:p>
          <a:p>
            <a:endParaRPr lang="en-GB" dirty="0"/>
          </a:p>
        </p:txBody>
      </p:sp>
    </p:spTree>
    <p:extLst>
      <p:ext uri="{BB962C8B-B14F-4D97-AF65-F5344CB8AC3E}">
        <p14:creationId xmlns:p14="http://schemas.microsoft.com/office/powerpoint/2010/main" val="367935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A1965-6ECA-4AC6-A8A1-ABADFE4E2903}"/>
              </a:ext>
            </a:extLst>
          </p:cNvPr>
          <p:cNvSpPr>
            <a:spLocks noGrp="1"/>
          </p:cNvSpPr>
          <p:nvPr>
            <p:ph type="title"/>
          </p:nvPr>
        </p:nvSpPr>
        <p:spPr>
          <a:xfrm>
            <a:off x="677334" y="585537"/>
            <a:ext cx="8596668" cy="1320800"/>
          </a:xfrm>
        </p:spPr>
        <p:txBody>
          <a:bodyPr>
            <a:normAutofit/>
          </a:bodyPr>
          <a:lstStyle/>
          <a:p>
            <a:r>
              <a:rPr lang="en-GB" sz="3200" b="1" dirty="0"/>
              <a:t>The Proposed New Funding Model</a:t>
            </a:r>
          </a:p>
        </p:txBody>
      </p:sp>
      <p:sp>
        <p:nvSpPr>
          <p:cNvPr id="3" name="Content Placeholder 2">
            <a:extLst>
              <a:ext uri="{FF2B5EF4-FFF2-40B4-BE49-F238E27FC236}">
                <a16:creationId xmlns:a16="http://schemas.microsoft.com/office/drawing/2014/main" id="{309E73FB-CD49-4545-9A4F-4006EEB3259D}"/>
              </a:ext>
            </a:extLst>
          </p:cNvPr>
          <p:cNvSpPr>
            <a:spLocks noGrp="1"/>
          </p:cNvSpPr>
          <p:nvPr>
            <p:ph idx="1"/>
          </p:nvPr>
        </p:nvSpPr>
        <p:spPr>
          <a:xfrm>
            <a:off x="677334" y="1588594"/>
            <a:ext cx="8596668" cy="478152"/>
          </a:xfrm>
        </p:spPr>
        <p:txBody>
          <a:bodyPr/>
          <a:lstStyle/>
          <a:p>
            <a:r>
              <a:rPr lang="en-GB" sz="2000" dirty="0"/>
              <a:t>About </a:t>
            </a:r>
            <a:r>
              <a:rPr lang="en-GB" sz="2000"/>
              <a:t>£512k </a:t>
            </a:r>
            <a:r>
              <a:rPr lang="en-GB" sz="2000" dirty="0"/>
              <a:t>ringfenced for Thematic Funding</a:t>
            </a:r>
          </a:p>
          <a:p>
            <a:endParaRPr lang="en-GB" sz="2000" dirty="0"/>
          </a:p>
        </p:txBody>
      </p:sp>
      <p:sp>
        <p:nvSpPr>
          <p:cNvPr id="5" name="Slide Number Placeholder 4">
            <a:extLst>
              <a:ext uri="{FF2B5EF4-FFF2-40B4-BE49-F238E27FC236}">
                <a16:creationId xmlns:a16="http://schemas.microsoft.com/office/drawing/2014/main" id="{F60BA5DD-F301-4941-9D7A-E6DF0C82E6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C2131E-139B-4801-9EF9-C2297834E3A6}" type="slidenum">
              <a:rPr kumimoji="0" lang="en-GB" sz="900" b="0" i="0" u="none" strike="noStrike" kern="1200" cap="none" spc="0" normalizeH="0" baseline="0" noProof="0" smtClean="0">
                <a:ln>
                  <a:noFill/>
                </a:ln>
                <a:solidFill>
                  <a:srgbClr val="E32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900" b="0" i="0" u="none" strike="noStrike" kern="1200" cap="none" spc="0" normalizeH="0" baseline="0" noProof="0">
              <a:ln>
                <a:noFill/>
              </a:ln>
              <a:solidFill>
                <a:srgbClr val="E32D91"/>
              </a:solidFill>
              <a:effectLst/>
              <a:uLnTx/>
              <a:uFillTx/>
              <a:latin typeface="Arial" panose="020B0604020202020204"/>
              <a:ea typeface="+mn-ea"/>
              <a:cs typeface="+mn-cs"/>
            </a:endParaRPr>
          </a:p>
        </p:txBody>
      </p:sp>
      <p:grpSp>
        <p:nvGrpSpPr>
          <p:cNvPr id="21" name="Group 20">
            <a:extLst>
              <a:ext uri="{FF2B5EF4-FFF2-40B4-BE49-F238E27FC236}">
                <a16:creationId xmlns:a16="http://schemas.microsoft.com/office/drawing/2014/main" id="{A1DD3358-C67A-4F35-8436-D4492EADEF43}"/>
              </a:ext>
            </a:extLst>
          </p:cNvPr>
          <p:cNvGrpSpPr/>
          <p:nvPr/>
        </p:nvGrpSpPr>
        <p:grpSpPr>
          <a:xfrm>
            <a:off x="1153274" y="2065859"/>
            <a:ext cx="8265694" cy="2894761"/>
            <a:chOff x="1239253" y="2711954"/>
            <a:chExt cx="8265694" cy="2894761"/>
          </a:xfrm>
        </p:grpSpPr>
        <p:sp>
          <p:nvSpPr>
            <p:cNvPr id="6" name="Rectangle 5">
              <a:extLst>
                <a:ext uri="{FF2B5EF4-FFF2-40B4-BE49-F238E27FC236}">
                  <a16:creationId xmlns:a16="http://schemas.microsoft.com/office/drawing/2014/main" id="{7F6B9A89-66B5-4B9F-9750-AF37A09A01F4}"/>
                </a:ext>
              </a:extLst>
            </p:cNvPr>
            <p:cNvSpPr/>
            <p:nvPr/>
          </p:nvSpPr>
          <p:spPr>
            <a:xfrm>
              <a:off x="1239253" y="2711954"/>
              <a:ext cx="5672830" cy="505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Top slice for strategically important projects</a:t>
              </a:r>
            </a:p>
          </p:txBody>
        </p:sp>
        <p:sp>
          <p:nvSpPr>
            <p:cNvPr id="7" name="Rectangle 6">
              <a:extLst>
                <a:ext uri="{FF2B5EF4-FFF2-40B4-BE49-F238E27FC236}">
                  <a16:creationId xmlns:a16="http://schemas.microsoft.com/office/drawing/2014/main" id="{2256DE2A-5F19-42C7-AE34-C976EFC6D81E}"/>
                </a:ext>
              </a:extLst>
            </p:cNvPr>
            <p:cNvSpPr/>
            <p:nvPr/>
          </p:nvSpPr>
          <p:spPr>
            <a:xfrm>
              <a:off x="1239253" y="3448215"/>
              <a:ext cx="1800000" cy="2158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Innovation</a:t>
              </a:r>
            </a:p>
            <a:p>
              <a:pPr algn="ctr"/>
              <a:r>
                <a:rPr lang="en-GB" dirty="0"/>
                <a:t>-</a:t>
              </a:r>
            </a:p>
            <a:p>
              <a:pPr algn="ctr"/>
              <a:r>
                <a:rPr lang="en-GB" dirty="0"/>
                <a:t>40% of remaining funds</a:t>
              </a:r>
            </a:p>
          </p:txBody>
        </p:sp>
        <p:sp>
          <p:nvSpPr>
            <p:cNvPr id="8" name="Rectangle 7">
              <a:extLst>
                <a:ext uri="{FF2B5EF4-FFF2-40B4-BE49-F238E27FC236}">
                  <a16:creationId xmlns:a16="http://schemas.microsoft.com/office/drawing/2014/main" id="{875935CE-5063-4AF6-95F5-F94601A1904E}"/>
                </a:ext>
              </a:extLst>
            </p:cNvPr>
            <p:cNvSpPr/>
            <p:nvPr/>
          </p:nvSpPr>
          <p:spPr>
            <a:xfrm>
              <a:off x="3175668" y="3448215"/>
              <a:ext cx="1800000" cy="21584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Volunteering</a:t>
              </a:r>
            </a:p>
            <a:p>
              <a:pPr algn="ctr"/>
              <a:r>
                <a:rPr lang="en-GB" dirty="0"/>
                <a:t>-</a:t>
              </a:r>
            </a:p>
            <a:p>
              <a:pPr algn="ctr"/>
              <a:r>
                <a:rPr lang="en-GB" dirty="0"/>
                <a:t>40% of remaining funds</a:t>
              </a:r>
            </a:p>
          </p:txBody>
        </p:sp>
        <p:sp>
          <p:nvSpPr>
            <p:cNvPr id="9" name="Rectangle 8">
              <a:extLst>
                <a:ext uri="{FF2B5EF4-FFF2-40B4-BE49-F238E27FC236}">
                  <a16:creationId xmlns:a16="http://schemas.microsoft.com/office/drawing/2014/main" id="{1463D71C-E319-4D50-B0C5-DB384B89040D}"/>
                </a:ext>
              </a:extLst>
            </p:cNvPr>
            <p:cNvSpPr/>
            <p:nvPr/>
          </p:nvSpPr>
          <p:spPr>
            <a:xfrm>
              <a:off x="5112083" y="3448215"/>
              <a:ext cx="1800000" cy="2158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North Lanarkshire Wide projects</a:t>
              </a:r>
            </a:p>
            <a:p>
              <a:pPr algn="ctr"/>
              <a:r>
                <a:rPr lang="en-GB" dirty="0"/>
                <a:t>-</a:t>
              </a:r>
            </a:p>
            <a:p>
              <a:pPr algn="ctr"/>
              <a:r>
                <a:rPr lang="en-GB" dirty="0"/>
                <a:t>20% of remaining funds</a:t>
              </a:r>
            </a:p>
          </p:txBody>
        </p:sp>
        <p:cxnSp>
          <p:nvCxnSpPr>
            <p:cNvPr id="15" name="Straight Connector 14">
              <a:extLst>
                <a:ext uri="{FF2B5EF4-FFF2-40B4-BE49-F238E27FC236}">
                  <a16:creationId xmlns:a16="http://schemas.microsoft.com/office/drawing/2014/main" id="{4A21F895-BCD2-4817-B370-6EE42E6CDB94}"/>
                </a:ext>
              </a:extLst>
            </p:cNvPr>
            <p:cNvCxnSpPr>
              <a:cxnSpLocks/>
            </p:cNvCxnSpPr>
            <p:nvPr/>
          </p:nvCxnSpPr>
          <p:spPr>
            <a:xfrm>
              <a:off x="1239253" y="3332747"/>
              <a:ext cx="735141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0695247-179E-4C83-84DC-AD77704927CD}"/>
                </a:ext>
              </a:extLst>
            </p:cNvPr>
            <p:cNvSpPr txBox="1"/>
            <p:nvPr/>
          </p:nvSpPr>
          <p:spPr>
            <a:xfrm>
              <a:off x="7387389" y="2779951"/>
              <a:ext cx="2117558" cy="369332"/>
            </a:xfrm>
            <a:prstGeom prst="rect">
              <a:avLst/>
            </a:prstGeom>
            <a:noFill/>
          </p:spPr>
          <p:txBody>
            <a:bodyPr wrap="square" rtlCol="0">
              <a:spAutoFit/>
            </a:bodyPr>
            <a:lstStyle/>
            <a:p>
              <a:r>
                <a:rPr lang="en-GB" b="1" dirty="0">
                  <a:solidFill>
                    <a:schemeClr val="accent1"/>
                  </a:solidFill>
                </a:rPr>
                <a:t>STAGE 1</a:t>
              </a:r>
            </a:p>
          </p:txBody>
        </p:sp>
        <p:sp>
          <p:nvSpPr>
            <p:cNvPr id="19" name="TextBox 18">
              <a:extLst>
                <a:ext uri="{FF2B5EF4-FFF2-40B4-BE49-F238E27FC236}">
                  <a16:creationId xmlns:a16="http://schemas.microsoft.com/office/drawing/2014/main" id="{98666114-76AD-4604-A3D8-7DE3C05F9AF0}"/>
                </a:ext>
              </a:extLst>
            </p:cNvPr>
            <p:cNvSpPr txBox="1"/>
            <p:nvPr/>
          </p:nvSpPr>
          <p:spPr>
            <a:xfrm>
              <a:off x="7387389" y="3405960"/>
              <a:ext cx="2117558" cy="369332"/>
            </a:xfrm>
            <a:prstGeom prst="rect">
              <a:avLst/>
            </a:prstGeom>
            <a:noFill/>
          </p:spPr>
          <p:txBody>
            <a:bodyPr wrap="square" rtlCol="0">
              <a:spAutoFit/>
            </a:bodyPr>
            <a:lstStyle/>
            <a:p>
              <a:r>
                <a:rPr lang="en-GB" b="1" dirty="0">
                  <a:solidFill>
                    <a:schemeClr val="accent1"/>
                  </a:solidFill>
                </a:rPr>
                <a:t>STAGE 2</a:t>
              </a:r>
            </a:p>
          </p:txBody>
        </p:sp>
      </p:grpSp>
      <p:sp>
        <p:nvSpPr>
          <p:cNvPr id="22" name="Content Placeholder 2">
            <a:extLst>
              <a:ext uri="{FF2B5EF4-FFF2-40B4-BE49-F238E27FC236}">
                <a16:creationId xmlns:a16="http://schemas.microsoft.com/office/drawing/2014/main" id="{BAC1779E-3395-4718-9A62-0655710FAA74}"/>
              </a:ext>
            </a:extLst>
          </p:cNvPr>
          <p:cNvSpPr txBox="1">
            <a:spLocks/>
          </p:cNvSpPr>
          <p:nvPr/>
        </p:nvSpPr>
        <p:spPr>
          <a:xfrm>
            <a:off x="677334" y="5076075"/>
            <a:ext cx="10860545" cy="178192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2000" dirty="0"/>
              <a:t>CVS organisations can apply for £10k-50k within the Innovation and Volunteering strand</a:t>
            </a:r>
          </a:p>
          <a:p>
            <a:r>
              <a:rPr lang="en-GB" sz="2000" dirty="0"/>
              <a:t>CVS Organisations can apply for £5k-£15k in the NL-Wide Projects strand</a:t>
            </a:r>
          </a:p>
          <a:p>
            <a:r>
              <a:rPr lang="en-GB" sz="2000" dirty="0"/>
              <a:t>Priorities for each strand to be set annually</a:t>
            </a:r>
          </a:p>
          <a:p>
            <a:r>
              <a:rPr lang="en-GB" sz="2000" dirty="0"/>
              <a:t>Decisions made by a panel of stakeholders</a:t>
            </a:r>
          </a:p>
        </p:txBody>
      </p:sp>
    </p:spTree>
    <p:extLst>
      <p:ext uri="{BB962C8B-B14F-4D97-AF65-F5344CB8AC3E}">
        <p14:creationId xmlns:p14="http://schemas.microsoft.com/office/powerpoint/2010/main" val="3627985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65F26C-D6FB-2672-7B87-F68C038DB0C5}"/>
              </a:ext>
            </a:extLst>
          </p:cNvPr>
          <p:cNvSpPr>
            <a:spLocks noGrp="1"/>
          </p:cNvSpPr>
          <p:nvPr>
            <p:ph idx="1"/>
          </p:nvPr>
        </p:nvSpPr>
        <p:spPr/>
        <p:txBody>
          <a:bodyPr/>
          <a:lstStyle/>
          <a:p>
            <a:r>
              <a:rPr lang="en-US" sz="2400" dirty="0">
                <a:latin typeface="Acumin-Pro"/>
              </a:rPr>
              <a:t>Thematic Funding Guidance Document</a:t>
            </a:r>
          </a:p>
          <a:p>
            <a:pPr marL="0" indent="0">
              <a:buNone/>
            </a:pPr>
            <a:endParaRPr lang="en-US" sz="2400" dirty="0">
              <a:latin typeface="Acumin-Pro"/>
            </a:endParaRPr>
          </a:p>
          <a:p>
            <a:r>
              <a:rPr lang="en-US" sz="2400" dirty="0">
                <a:latin typeface="Acumin-Pro"/>
              </a:rPr>
              <a:t>Innovation Strand Application (A.)</a:t>
            </a:r>
          </a:p>
          <a:p>
            <a:pPr lvl="1"/>
            <a:r>
              <a:rPr lang="en-US" dirty="0">
                <a:latin typeface="Acumin-Pro"/>
              </a:rPr>
              <a:t>Innovation Strand Application Support Document</a:t>
            </a:r>
          </a:p>
          <a:p>
            <a:pPr marL="457200" lvl="1" indent="0">
              <a:buNone/>
            </a:pPr>
            <a:endParaRPr lang="en-US" dirty="0">
              <a:latin typeface="Acumin-Pro"/>
            </a:endParaRPr>
          </a:p>
          <a:p>
            <a:r>
              <a:rPr lang="en-US" sz="2400" dirty="0">
                <a:latin typeface="Acumin-Pro"/>
              </a:rPr>
              <a:t>Volunteering Strand Application (B.)</a:t>
            </a:r>
          </a:p>
          <a:p>
            <a:pPr lvl="1"/>
            <a:r>
              <a:rPr lang="en-US" dirty="0">
                <a:latin typeface="Acumin-Pro"/>
              </a:rPr>
              <a:t>Volunteering Strand Application Support Document</a:t>
            </a:r>
          </a:p>
          <a:p>
            <a:pPr marL="457200" lvl="1" indent="0">
              <a:buNone/>
            </a:pPr>
            <a:endParaRPr lang="en-US" dirty="0">
              <a:latin typeface="Acumin-Pro"/>
            </a:endParaRPr>
          </a:p>
          <a:p>
            <a:r>
              <a:rPr lang="en-US" sz="2400" dirty="0">
                <a:latin typeface="Acumin-Pro"/>
              </a:rPr>
              <a:t>North Lanarkshire Wide Strand Project Application (C.)</a:t>
            </a:r>
          </a:p>
          <a:p>
            <a:pPr lvl="1"/>
            <a:r>
              <a:rPr lang="en-US" sz="2400" dirty="0">
                <a:latin typeface="Acumin-Pro"/>
              </a:rPr>
              <a:t>North Lanarkshire Wide Strand </a:t>
            </a:r>
            <a:r>
              <a:rPr lang="en-US" dirty="0">
                <a:latin typeface="Acumin-Pro"/>
              </a:rPr>
              <a:t>Project Application Support Document</a:t>
            </a:r>
          </a:p>
        </p:txBody>
      </p:sp>
      <p:sp>
        <p:nvSpPr>
          <p:cNvPr id="3" name="Title 2">
            <a:extLst>
              <a:ext uri="{FF2B5EF4-FFF2-40B4-BE49-F238E27FC236}">
                <a16:creationId xmlns:a16="http://schemas.microsoft.com/office/drawing/2014/main" id="{ADEF4827-5795-FEDA-BB32-922B8C8FCB93}"/>
              </a:ext>
            </a:extLst>
          </p:cNvPr>
          <p:cNvSpPr>
            <a:spLocks noGrp="1"/>
          </p:cNvSpPr>
          <p:nvPr>
            <p:ph type="title"/>
          </p:nvPr>
        </p:nvSpPr>
        <p:spPr/>
        <p:txBody>
          <a:bodyPr/>
          <a:lstStyle/>
          <a:p>
            <a:r>
              <a:rPr lang="en-US"/>
              <a:t>Documents</a:t>
            </a:r>
          </a:p>
        </p:txBody>
      </p:sp>
    </p:spTree>
    <p:extLst>
      <p:ext uri="{BB962C8B-B14F-4D97-AF65-F5344CB8AC3E}">
        <p14:creationId xmlns:p14="http://schemas.microsoft.com/office/powerpoint/2010/main" val="3586259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D346C1-E33D-BFA2-5E91-577AC2CB00ED}"/>
              </a:ext>
            </a:extLst>
          </p:cNvPr>
          <p:cNvSpPr>
            <a:spLocks noGrp="1"/>
          </p:cNvSpPr>
          <p:nvPr>
            <p:ph type="title"/>
          </p:nvPr>
        </p:nvSpPr>
        <p:spPr/>
        <p:txBody>
          <a:bodyPr/>
          <a:lstStyle/>
          <a:p>
            <a:r>
              <a:rPr lang="en-GB" dirty="0">
                <a:solidFill>
                  <a:schemeClr val="bg1"/>
                </a:solidFill>
              </a:rPr>
              <a:t>Application A: </a:t>
            </a:r>
            <a:br>
              <a:rPr lang="en-GB" dirty="0">
                <a:solidFill>
                  <a:schemeClr val="bg1"/>
                </a:solidFill>
              </a:rPr>
            </a:br>
            <a:r>
              <a:rPr lang="en-GB" dirty="0">
                <a:solidFill>
                  <a:schemeClr val="bg1"/>
                </a:solidFill>
              </a:rPr>
              <a:t>Innovation Strand</a:t>
            </a:r>
          </a:p>
        </p:txBody>
      </p:sp>
    </p:spTree>
    <p:extLst>
      <p:ext uri="{BB962C8B-B14F-4D97-AF65-F5344CB8AC3E}">
        <p14:creationId xmlns:p14="http://schemas.microsoft.com/office/powerpoint/2010/main" val="208276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7C5A9-C5FF-FAEE-F226-84674ACE9145}"/>
              </a:ext>
            </a:extLst>
          </p:cNvPr>
          <p:cNvSpPr>
            <a:spLocks noGrp="1"/>
          </p:cNvSpPr>
          <p:nvPr>
            <p:ph type="title"/>
          </p:nvPr>
        </p:nvSpPr>
        <p:spPr/>
        <p:txBody>
          <a:bodyPr/>
          <a:lstStyle/>
          <a:p>
            <a:r>
              <a:rPr lang="en-US" dirty="0"/>
              <a:t>Innovation Strand</a:t>
            </a:r>
          </a:p>
        </p:txBody>
      </p:sp>
      <p:sp>
        <p:nvSpPr>
          <p:cNvPr id="3" name="TextBox 2">
            <a:extLst>
              <a:ext uri="{FF2B5EF4-FFF2-40B4-BE49-F238E27FC236}">
                <a16:creationId xmlns:a16="http://schemas.microsoft.com/office/drawing/2014/main" id="{5BD5796D-6683-3211-FCA4-FBD666537BAD}"/>
              </a:ext>
            </a:extLst>
          </p:cNvPr>
          <p:cNvSpPr txBox="1"/>
          <p:nvPr/>
        </p:nvSpPr>
        <p:spPr>
          <a:xfrm>
            <a:off x="210312" y="1595021"/>
            <a:ext cx="11399520" cy="5262979"/>
          </a:xfrm>
          <a:prstGeom prst="rect">
            <a:avLst/>
          </a:prstGeom>
          <a:noFill/>
        </p:spPr>
        <p:txBody>
          <a:bodyPr wrap="square" lIns="91440" tIns="45720" rIns="91440" bIns="45720" rtlCol="0" anchor="t">
            <a:spAutoFit/>
          </a:bodyPr>
          <a:lstStyle/>
          <a:p>
            <a:pPr marL="342900" indent="-342900" algn="just">
              <a:buFont typeface="Arial" panose="020B0604020202020204" pitchFamily="34" charset="0"/>
              <a:buChar char="•"/>
            </a:pPr>
            <a:r>
              <a:rPr lang="en-GB" sz="2400" b="0" i="0" dirty="0">
                <a:solidFill>
                  <a:srgbClr val="000000"/>
                </a:solidFill>
                <a:effectLst/>
                <a:latin typeface="Acumin-Pro"/>
              </a:rPr>
              <a:t>This strand will have £126,400 available. </a:t>
            </a:r>
          </a:p>
          <a:p>
            <a:pPr marL="342900" indent="-342900" algn="just">
              <a:buFont typeface="Arial" panose="020B0604020202020204" pitchFamily="34" charset="0"/>
              <a:buChar char="•"/>
            </a:pPr>
            <a:endParaRPr lang="en-GB" sz="2400" b="0" i="0" dirty="0">
              <a:solidFill>
                <a:srgbClr val="000000"/>
              </a:solidFill>
              <a:effectLst/>
              <a:latin typeface="Acumin-Pro"/>
            </a:endParaRPr>
          </a:p>
          <a:p>
            <a:pPr marL="342900" indent="-342900" algn="just">
              <a:buFont typeface="Arial" panose="020B0604020202020204" pitchFamily="34" charset="0"/>
              <a:buChar char="•"/>
            </a:pPr>
            <a:r>
              <a:rPr lang="en-GB" sz="2400" b="0" i="0" dirty="0">
                <a:solidFill>
                  <a:srgbClr val="000000"/>
                </a:solidFill>
                <a:effectLst/>
                <a:latin typeface="Acumin-Pro"/>
              </a:rPr>
              <a:t>This strand will aim to fund projects with new approaches to prevention and early intervention. </a:t>
            </a:r>
          </a:p>
          <a:p>
            <a:pPr marL="342900" indent="-342900" algn="just">
              <a:buFont typeface="Arial" panose="020B0604020202020204" pitchFamily="34" charset="0"/>
              <a:buChar char="•"/>
            </a:pPr>
            <a:endParaRPr lang="en-GB" sz="2400" dirty="0">
              <a:solidFill>
                <a:srgbClr val="000000"/>
              </a:solidFill>
              <a:latin typeface="Acumin-Pro"/>
            </a:endParaRPr>
          </a:p>
          <a:p>
            <a:pPr marL="342900" indent="-342900" algn="just">
              <a:buFont typeface="Arial" panose="020B0604020202020204" pitchFamily="34" charset="0"/>
              <a:buChar char="•"/>
            </a:pPr>
            <a:r>
              <a:rPr lang="en-GB" sz="2400" b="0" i="0" dirty="0">
                <a:solidFill>
                  <a:srgbClr val="000000"/>
                </a:solidFill>
                <a:effectLst/>
                <a:latin typeface="Acumin-Pro"/>
              </a:rPr>
              <a:t>Innovation can be defined in this regard as a project that is piloting an approach or aiming to extend its reach and/or focus. This can build on previous ideas. For example, an innovative project can build on a past project that had demonstrable impact with a specific approach, in a specific area or with a specific age group, by exploring how the approach can be applied to a new topic, or how it would work in a wider area, or with a new age group that has not been supported before.</a:t>
            </a:r>
          </a:p>
          <a:p>
            <a:pPr marL="342900" indent="-342900" algn="just">
              <a:buFont typeface="Arial" panose="020B0604020202020204" pitchFamily="34" charset="0"/>
              <a:buChar char="•"/>
            </a:pPr>
            <a:endParaRPr lang="en-GB" sz="2400" dirty="0">
              <a:solidFill>
                <a:srgbClr val="000000"/>
              </a:solidFill>
              <a:latin typeface="Acumin-Pro"/>
            </a:endParaRPr>
          </a:p>
          <a:p>
            <a:pPr marL="342900" indent="-342900" algn="just">
              <a:buFont typeface="Arial" panose="020B0604020202020204" pitchFamily="34" charset="0"/>
              <a:buChar char="•"/>
            </a:pPr>
            <a:r>
              <a:rPr lang="en-GB" sz="2400" b="0" i="0" dirty="0">
                <a:solidFill>
                  <a:srgbClr val="000000"/>
                </a:solidFill>
                <a:effectLst/>
                <a:latin typeface="Acumin-Pro"/>
              </a:rPr>
              <a:t>Often an innovation looks to improve the wellbeing of people in North Lanarkshire by filling a gap, address a key local priority or challenge. </a:t>
            </a:r>
            <a:endParaRPr lang="en-GB" sz="2400" dirty="0">
              <a:latin typeface="Acumin-Pro"/>
            </a:endParaRPr>
          </a:p>
        </p:txBody>
      </p:sp>
    </p:spTree>
    <p:extLst>
      <p:ext uri="{BB962C8B-B14F-4D97-AF65-F5344CB8AC3E}">
        <p14:creationId xmlns:p14="http://schemas.microsoft.com/office/powerpoint/2010/main" val="1627473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1963D-BBBD-7763-6BD5-CDE388E30943}"/>
              </a:ext>
            </a:extLst>
          </p:cNvPr>
          <p:cNvSpPr>
            <a:spLocks noGrp="1"/>
          </p:cNvSpPr>
          <p:nvPr>
            <p:ph type="title"/>
          </p:nvPr>
        </p:nvSpPr>
        <p:spPr/>
        <p:txBody>
          <a:bodyPr/>
          <a:lstStyle/>
          <a:p>
            <a:r>
              <a:rPr lang="en-GB" dirty="0"/>
              <a:t>Priority Activities</a:t>
            </a:r>
          </a:p>
        </p:txBody>
      </p:sp>
      <p:sp>
        <p:nvSpPr>
          <p:cNvPr id="3" name="TextBox 2">
            <a:extLst>
              <a:ext uri="{FF2B5EF4-FFF2-40B4-BE49-F238E27FC236}">
                <a16:creationId xmlns:a16="http://schemas.microsoft.com/office/drawing/2014/main" id="{AA5DFECF-E2BC-CAC6-EBEA-F1C1B9A09330}"/>
              </a:ext>
            </a:extLst>
          </p:cNvPr>
          <p:cNvSpPr txBox="1"/>
          <p:nvPr/>
        </p:nvSpPr>
        <p:spPr>
          <a:xfrm>
            <a:off x="609600" y="1926771"/>
            <a:ext cx="10134600" cy="4021614"/>
          </a:xfrm>
          <a:prstGeom prst="rect">
            <a:avLst/>
          </a:prstGeom>
          <a:noFill/>
        </p:spPr>
        <p:txBody>
          <a:bodyPr wrap="square" rtlCol="0">
            <a:spAutoFit/>
          </a:bodyPr>
          <a:lstStyle/>
          <a:p>
            <a:pPr marL="285750" indent="-285750">
              <a:buFont typeface="Arial" panose="020B0604020202020204" pitchFamily="34" charset="0"/>
              <a:buChar char="•"/>
            </a:pPr>
            <a:r>
              <a:rPr lang="en-GB" sz="2800" dirty="0">
                <a:latin typeface="Acumin-Pro"/>
              </a:rPr>
              <a:t>Proactive engagement with vulnerable people</a:t>
            </a:r>
          </a:p>
          <a:p>
            <a:pPr marL="285750" indent="-285750">
              <a:buFont typeface="Arial" panose="020B0604020202020204" pitchFamily="34" charset="0"/>
              <a:buChar char="•"/>
            </a:pPr>
            <a:endParaRPr lang="en-GB" sz="2800" dirty="0">
              <a:latin typeface="Acumin-Pro"/>
            </a:endParaRPr>
          </a:p>
          <a:p>
            <a:pPr marL="285750" indent="-285750">
              <a:buFont typeface="Arial" panose="020B0604020202020204" pitchFamily="34" charset="0"/>
              <a:buChar char="•"/>
            </a:pPr>
            <a:r>
              <a:rPr lang="en-GB" sz="2800" dirty="0">
                <a:latin typeface="Acumin-Pro"/>
              </a:rPr>
              <a:t>Tackling loneliness and isolation- </a:t>
            </a:r>
            <a:r>
              <a:rPr lang="en-GB" sz="2800" b="0" i="0" dirty="0">
                <a:solidFill>
                  <a:srgbClr val="000000"/>
                </a:solidFill>
                <a:effectLst/>
                <a:latin typeface="Acumin-Pro"/>
              </a:rPr>
              <a:t>practical support for individuals isolated in the community </a:t>
            </a:r>
            <a:endParaRPr lang="en-GB" sz="2800" dirty="0">
              <a:latin typeface="Acumin-Pro"/>
            </a:endParaRPr>
          </a:p>
          <a:p>
            <a:endParaRPr lang="en-GB" sz="2800" dirty="0">
              <a:latin typeface="Acumin-Pro"/>
            </a:endParaRPr>
          </a:p>
          <a:p>
            <a:pPr marL="285750" indent="-285750">
              <a:buFont typeface="Arial" panose="020B0604020202020204" pitchFamily="34" charset="0"/>
              <a:buChar char="•"/>
            </a:pPr>
            <a:r>
              <a:rPr lang="en-GB" sz="2800" dirty="0">
                <a:latin typeface="Acumin-Pro"/>
              </a:rPr>
              <a:t>Food support plus- i</a:t>
            </a:r>
            <a:r>
              <a:rPr lang="en-GB" sz="2800" b="0" i="0" dirty="0">
                <a:solidFill>
                  <a:srgbClr val="000000"/>
                </a:solidFill>
                <a:effectLst/>
                <a:latin typeface="Acumin-Pro"/>
              </a:rPr>
              <a:t>ncludes partnership working between food banks and using food activities to achieve other outcomes such as tackling isolation, befriending, and skills development </a:t>
            </a:r>
          </a:p>
          <a:p>
            <a:pPr algn="l" rtl="0" fontAlgn="base">
              <a:lnSpc>
                <a:spcPts val="1552"/>
              </a:lnSpc>
            </a:pPr>
            <a:r>
              <a:rPr lang="en-GB" sz="1800" b="0" i="0" dirty="0">
                <a:solidFill>
                  <a:srgbClr val="000000"/>
                </a:solidFill>
                <a:effectLst/>
                <a:latin typeface="Arial" panose="020B0604020202020204" pitchFamily="34" charset="0"/>
              </a:rPr>
              <a:t> </a:t>
            </a:r>
            <a:endParaRPr lang="en-GB" b="0" i="0" dirty="0">
              <a:solidFill>
                <a:srgbClr val="000000"/>
              </a:solidFill>
              <a:effectLst/>
              <a:latin typeface="Segoe UI" panose="020B0502040204020203" pitchFamily="34" charset="0"/>
            </a:endParaRPr>
          </a:p>
          <a:p>
            <a:pPr marL="285750" indent="-285750">
              <a:buFont typeface="Arial" panose="020B0604020202020204" pitchFamily="34" charset="0"/>
              <a:buChar char="•"/>
            </a:pPr>
            <a:endParaRPr lang="en-GB" dirty="0">
              <a:latin typeface="Acumin-Pro"/>
            </a:endParaRPr>
          </a:p>
        </p:txBody>
      </p:sp>
    </p:spTree>
    <p:extLst>
      <p:ext uri="{BB962C8B-B14F-4D97-AF65-F5344CB8AC3E}">
        <p14:creationId xmlns:p14="http://schemas.microsoft.com/office/powerpoint/2010/main" val="2107157795"/>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387343a-69be-4b24-858f-e4fd717b9f39">
      <Terms xmlns="http://schemas.microsoft.com/office/infopath/2007/PartnerControls"/>
    </lcf76f155ced4ddcb4097134ff3c332f>
    <TaxCatchAll xmlns="055be640-36f5-4a0d-bcb1-8db267bd70c6" xsi:nil="true"/>
    <SharedWithUsers xmlns="055be640-36f5-4a0d-bcb1-8db267bd70c6">
      <UserInfo>
        <DisplayName>Craig Anderson</DisplayName>
        <AccountId>12</AccountId>
        <AccountType/>
      </UserInfo>
      <UserInfo>
        <DisplayName>Grant McLean</DisplayName>
        <AccountId>21</AccountId>
        <AccountType/>
      </UserInfo>
      <UserInfo>
        <DisplayName>Maddy Halliday</DisplayName>
        <AccountId>13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23353BE3847F44EB736EFD88A38065F" ma:contentTypeVersion="18" ma:contentTypeDescription="Create a new document." ma:contentTypeScope="" ma:versionID="cc42ae58cafb2d055cafc1550f9a8a08">
  <xsd:schema xmlns:xsd="http://www.w3.org/2001/XMLSchema" xmlns:xs="http://www.w3.org/2001/XMLSchema" xmlns:p="http://schemas.microsoft.com/office/2006/metadata/properties" xmlns:ns2="055be640-36f5-4a0d-bcb1-8db267bd70c6" xmlns:ns3="c387343a-69be-4b24-858f-e4fd717b9f39" targetNamespace="http://schemas.microsoft.com/office/2006/metadata/properties" ma:root="true" ma:fieldsID="40a701f5d79a619551c48e3e62206d87" ns2:_="" ns3:_="">
    <xsd:import namespace="055be640-36f5-4a0d-bcb1-8db267bd70c6"/>
    <xsd:import namespace="c387343a-69be-4b24-858f-e4fd717b9f3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5be640-36f5-4a0d-bcb1-8db267bd70c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95fd311-d220-47f4-8a5a-00eb6ed522dc}" ma:internalName="TaxCatchAll" ma:showField="CatchAllData" ma:web="055be640-36f5-4a0d-bcb1-8db267bd70c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387343a-69be-4b24-858f-e4fd717b9f3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53f7119-edef-4623-88cb-99ddee0a47e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FB111F-8BA1-4A5C-81E5-B17B4E077CE0}">
  <ds:schemaRefs>
    <ds:schemaRef ds:uri="http://schemas.microsoft.com/office/infopath/2007/PartnerControls"/>
    <ds:schemaRef ds:uri="055be640-36f5-4a0d-bcb1-8db267bd70c6"/>
    <ds:schemaRef ds:uri="http://schemas.microsoft.com/office/2006/documentManagement/types"/>
    <ds:schemaRef ds:uri="http://purl.org/dc/dcmitype/"/>
    <ds:schemaRef ds:uri="http://purl.org/dc/elements/1.1/"/>
    <ds:schemaRef ds:uri="c387343a-69be-4b24-858f-e4fd717b9f39"/>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5F79AB9-B555-4715-8236-154BCB2C9D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5be640-36f5-4a0d-bcb1-8db267bd70c6"/>
    <ds:schemaRef ds:uri="c387343a-69be-4b24-858f-e4fd717b9f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416FF1-1D2A-4E00-A6E4-220226BF89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349</TotalTime>
  <Words>1264</Words>
  <Application>Microsoft Office PowerPoint</Application>
  <PresentationFormat>Widescreen</PresentationFormat>
  <Paragraphs>164</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acumin</vt:lpstr>
      <vt:lpstr>Acumin-Pro</vt:lpstr>
      <vt:lpstr>Arial</vt:lpstr>
      <vt:lpstr>Calibri</vt:lpstr>
      <vt:lpstr>Segoe UI</vt:lpstr>
      <vt:lpstr>Office Theme</vt:lpstr>
      <vt:lpstr>Community Solutions Thematic Fund</vt:lpstr>
      <vt:lpstr>Background</vt:lpstr>
      <vt:lpstr>Funds Purpose</vt:lpstr>
      <vt:lpstr>Who can apply?</vt:lpstr>
      <vt:lpstr>The Proposed New Funding Model</vt:lpstr>
      <vt:lpstr>Documents</vt:lpstr>
      <vt:lpstr>Application A:  Innovation Strand</vt:lpstr>
      <vt:lpstr>Innovation Strand</vt:lpstr>
      <vt:lpstr>Priority Activities</vt:lpstr>
      <vt:lpstr>Application B: Volunteering Strand</vt:lpstr>
      <vt:lpstr>Volunteering Strand</vt:lpstr>
      <vt:lpstr>Priority Activities</vt:lpstr>
      <vt:lpstr>Application C-  North Lanarkshire Wide Strand</vt:lpstr>
      <vt:lpstr>North Lanarkshire Strand</vt:lpstr>
      <vt:lpstr>PowerPoint Presentation</vt:lpstr>
      <vt:lpstr>Funding stipulations</vt:lpstr>
      <vt:lpstr>Funding surgery </vt:lpstr>
      <vt:lpstr>PowerPoint Presentation</vt:lpstr>
      <vt:lpstr>NL Wide Applications Round 2</vt:lpstr>
      <vt:lpstr>Q&amp;A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Bennett</dc:creator>
  <cp:lastModifiedBy>Marta Szczepanska</cp:lastModifiedBy>
  <cp:revision>10</cp:revision>
  <dcterms:created xsi:type="dcterms:W3CDTF">2023-05-11T13:17:23Z</dcterms:created>
  <dcterms:modified xsi:type="dcterms:W3CDTF">2025-02-07T11:38:31Z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0x010100123353BE3847F44EB736EFD88A38065F</vt:lpwstr>
  </property>
  <property fmtid="{D5CDD505-2E9C-101B-9397-08002B2CF9AE}" pid="3" name="MediaServiceImageTags">
    <vt:lpwstr/>
  </property>
</Properties>
</file>