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79" r:id="rId8"/>
    <p:sldId id="259" r:id="rId9"/>
    <p:sldId id="260" r:id="rId10"/>
    <p:sldId id="262" r:id="rId11"/>
    <p:sldId id="263" r:id="rId12"/>
    <p:sldId id="287" r:id="rId13"/>
    <p:sldId id="264" r:id="rId14"/>
    <p:sldId id="265" r:id="rId15"/>
    <p:sldId id="288" r:id="rId16"/>
    <p:sldId id="268" r:id="rId17"/>
    <p:sldId id="281" r:id="rId18"/>
    <p:sldId id="284" r:id="rId19"/>
    <p:sldId id="270"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A3"/>
    <a:srgbClr val="E82098"/>
    <a:srgbClr val="00B8DF"/>
    <a:srgbClr val="B2C2CB"/>
    <a:srgbClr val="D53995"/>
    <a:srgbClr val="00B88E"/>
    <a:srgbClr val="0089AA"/>
    <a:srgbClr val="FF4D77"/>
    <a:srgbClr val="FF5100"/>
    <a:srgbClr val="E72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AA718-46B5-4BA2-9CDE-C44F764B8A61}" v="1" dt="2025-02-06T09:11:17.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BA6F5-CC3C-417C-94FB-03C440E037F9}" type="doc">
      <dgm:prSet loTypeId="urn:microsoft.com/office/officeart/2005/8/layout/process1" loCatId="process" qsTypeId="urn:microsoft.com/office/officeart/2005/8/quickstyle/simple1" qsCatId="simple" csTypeId="urn:microsoft.com/office/officeart/2005/8/colors/accent1_2" csCatId="accent1" phldr="1"/>
      <dgm:spPr/>
    </dgm:pt>
    <dgm:pt modelId="{9D4347D8-7D46-4C68-949E-359C176560E8}">
      <dgm:prSet phldrT="[Text]"/>
      <dgm:spPr/>
      <dgm:t>
        <a:bodyPr/>
        <a:lstStyle/>
        <a:p>
          <a:r>
            <a:rPr lang="en-GB">
              <a:latin typeface="Arial" panose="020B0604020202020204" pitchFamily="34" charset="0"/>
              <a:cs typeface="Arial" panose="020B0604020202020204" pitchFamily="34" charset="0"/>
            </a:rPr>
            <a:t>Applications will be assessed against the eligibility criteria</a:t>
          </a:r>
        </a:p>
      </dgm:t>
    </dgm:pt>
    <dgm:pt modelId="{A7A81828-B5E4-495B-9DA9-FCD383CC2843}" type="parTrans" cxnId="{78A83ADC-9E08-4386-97B9-B80B5DA79626}">
      <dgm:prSet/>
      <dgm:spPr/>
      <dgm:t>
        <a:bodyPr/>
        <a:lstStyle/>
        <a:p>
          <a:endParaRPr lang="en-GB"/>
        </a:p>
      </dgm:t>
    </dgm:pt>
    <dgm:pt modelId="{CF52FBFB-ACFD-4C7B-916C-7B8409D67D3F}" type="sibTrans" cxnId="{78A83ADC-9E08-4386-97B9-B80B5DA79626}">
      <dgm:prSet/>
      <dgm:spPr/>
      <dgm:t>
        <a:bodyPr/>
        <a:lstStyle/>
        <a:p>
          <a:endParaRPr lang="en-GB"/>
        </a:p>
      </dgm:t>
    </dgm:pt>
    <dgm:pt modelId="{DF632F99-C345-4D93-AF5B-14CBC5657015}">
      <dgm:prSet phldrT="[Text]"/>
      <dgm:spPr/>
      <dgm:t>
        <a:bodyPr/>
        <a:lstStyle/>
        <a:p>
          <a:r>
            <a:rPr lang="en-GB" dirty="0">
              <a:latin typeface="Arial" panose="020B0604020202020204" pitchFamily="34" charset="0"/>
              <a:cs typeface="Arial" panose="020B0604020202020204" pitchFamily="34" charset="0"/>
            </a:rPr>
            <a:t>Eligible applications will be sent to the funds panel who will decide on successful applications in May 2026</a:t>
          </a:r>
        </a:p>
      </dgm:t>
    </dgm:pt>
    <dgm:pt modelId="{DA6555F3-3ABE-4E48-BDDC-B5C714408180}" type="parTrans" cxnId="{54509AE6-A028-46EB-AF26-C93B2CAF20E7}">
      <dgm:prSet/>
      <dgm:spPr/>
      <dgm:t>
        <a:bodyPr/>
        <a:lstStyle/>
        <a:p>
          <a:endParaRPr lang="en-GB"/>
        </a:p>
      </dgm:t>
    </dgm:pt>
    <dgm:pt modelId="{AAD69509-5056-456B-9768-A78CA3337976}" type="sibTrans" cxnId="{54509AE6-A028-46EB-AF26-C93B2CAF20E7}">
      <dgm:prSet/>
      <dgm:spPr/>
      <dgm:t>
        <a:bodyPr/>
        <a:lstStyle/>
        <a:p>
          <a:endParaRPr lang="en-GB"/>
        </a:p>
      </dgm:t>
    </dgm:pt>
    <dgm:pt modelId="{7C55E75D-7199-480A-ABD4-5201E0B93B74}">
      <dgm:prSet phldrT="[Text]"/>
      <dgm:spPr/>
      <dgm:t>
        <a:bodyPr/>
        <a:lstStyle/>
        <a:p>
          <a:r>
            <a:rPr lang="en-GB" dirty="0">
              <a:latin typeface="Arial" panose="020B0604020202020204" pitchFamily="34" charset="0"/>
              <a:cs typeface="Arial" panose="020B0604020202020204" pitchFamily="34" charset="0"/>
            </a:rPr>
            <a:t>Successful Applicants will be sent their award letter in June 2026</a:t>
          </a:r>
        </a:p>
      </dgm:t>
    </dgm:pt>
    <dgm:pt modelId="{C9EFB9A7-8326-4121-AE05-29356D41343D}" type="parTrans" cxnId="{BDCCB851-BD72-4F65-AE8A-3F5D0CE43D8B}">
      <dgm:prSet/>
      <dgm:spPr/>
      <dgm:t>
        <a:bodyPr/>
        <a:lstStyle/>
        <a:p>
          <a:endParaRPr lang="en-GB"/>
        </a:p>
      </dgm:t>
    </dgm:pt>
    <dgm:pt modelId="{E2B35C46-6F1D-4A70-BA4A-2B14F5C40804}" type="sibTrans" cxnId="{BDCCB851-BD72-4F65-AE8A-3F5D0CE43D8B}">
      <dgm:prSet/>
      <dgm:spPr/>
      <dgm:t>
        <a:bodyPr/>
        <a:lstStyle/>
        <a:p>
          <a:endParaRPr lang="en-GB"/>
        </a:p>
      </dgm:t>
    </dgm:pt>
    <dgm:pt modelId="{F1EEE999-7DDF-4E12-AEA6-621E1813FCED}">
      <dgm:prSet/>
      <dgm:spPr/>
      <dgm:t>
        <a:bodyPr/>
        <a:lstStyle/>
        <a:p>
          <a:r>
            <a:rPr lang="en-GB">
              <a:latin typeface="Arial" panose="020B0604020202020204" pitchFamily="34" charset="0"/>
              <a:cs typeface="Arial" panose="020B0604020202020204" pitchFamily="34" charset="0"/>
            </a:rPr>
            <a:t>Successful Applicants will be asked to submit evaluations at the mid and end points of their projects</a:t>
          </a:r>
        </a:p>
      </dgm:t>
    </dgm:pt>
    <dgm:pt modelId="{3A626BCC-7A04-4573-8AB5-29914833E81A}" type="parTrans" cxnId="{5C817C64-559D-403A-ACF3-B6D2B4BA81F0}">
      <dgm:prSet/>
      <dgm:spPr/>
      <dgm:t>
        <a:bodyPr/>
        <a:lstStyle/>
        <a:p>
          <a:endParaRPr lang="en-GB"/>
        </a:p>
      </dgm:t>
    </dgm:pt>
    <dgm:pt modelId="{27ECA443-D463-46C0-901B-13F851FF2298}" type="sibTrans" cxnId="{5C817C64-559D-403A-ACF3-B6D2B4BA81F0}">
      <dgm:prSet/>
      <dgm:spPr/>
      <dgm:t>
        <a:bodyPr/>
        <a:lstStyle/>
        <a:p>
          <a:endParaRPr lang="en-GB"/>
        </a:p>
      </dgm:t>
    </dgm:pt>
    <dgm:pt modelId="{D8773BAE-13CF-4029-8D04-28BA66CBBAA7}">
      <dgm:prSet/>
      <dgm:spPr/>
      <dgm:t>
        <a:bodyPr/>
        <a:lstStyle/>
        <a:p>
          <a:r>
            <a:rPr lang="en-GB" dirty="0">
              <a:latin typeface="Arial" panose="020B0604020202020204" pitchFamily="34" charset="0"/>
              <a:cs typeface="Arial" panose="020B0604020202020204" pitchFamily="34" charset="0"/>
            </a:rPr>
            <a:t>Applications will be accepted until the closing date of 5pm on Friday 27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2026</a:t>
          </a:r>
        </a:p>
      </dgm:t>
    </dgm:pt>
    <dgm:pt modelId="{C666C524-48AC-4775-9A0F-D080A2A9231F}" type="parTrans" cxnId="{0F04CAB1-F4F2-4A65-BAD3-FEFF1811686B}">
      <dgm:prSet/>
      <dgm:spPr/>
      <dgm:t>
        <a:bodyPr/>
        <a:lstStyle/>
        <a:p>
          <a:endParaRPr lang="en-GB"/>
        </a:p>
      </dgm:t>
    </dgm:pt>
    <dgm:pt modelId="{1CA46011-5AD7-44F7-B698-5A5A427232D1}" type="sibTrans" cxnId="{0F04CAB1-F4F2-4A65-BAD3-FEFF1811686B}">
      <dgm:prSet/>
      <dgm:spPr/>
      <dgm:t>
        <a:bodyPr/>
        <a:lstStyle/>
        <a:p>
          <a:endParaRPr lang="en-GB"/>
        </a:p>
      </dgm:t>
    </dgm:pt>
    <dgm:pt modelId="{0FBA1FB3-0ADE-49B4-B13C-139B6BDBEE84}" type="pres">
      <dgm:prSet presAssocID="{4F0BA6F5-CC3C-417C-94FB-03C440E037F9}" presName="Name0" presStyleCnt="0">
        <dgm:presLayoutVars>
          <dgm:dir/>
          <dgm:resizeHandles val="exact"/>
        </dgm:presLayoutVars>
      </dgm:prSet>
      <dgm:spPr/>
    </dgm:pt>
    <dgm:pt modelId="{E0EEA7BA-AF6B-4239-AC10-5D86E18331D1}" type="pres">
      <dgm:prSet presAssocID="{D8773BAE-13CF-4029-8D04-28BA66CBBAA7}" presName="node" presStyleLbl="node1" presStyleIdx="0" presStyleCnt="5">
        <dgm:presLayoutVars>
          <dgm:bulletEnabled val="1"/>
        </dgm:presLayoutVars>
      </dgm:prSet>
      <dgm:spPr/>
    </dgm:pt>
    <dgm:pt modelId="{0F409785-5AF3-45C0-8865-21A6D1888FC0}" type="pres">
      <dgm:prSet presAssocID="{1CA46011-5AD7-44F7-B698-5A5A427232D1}" presName="sibTrans" presStyleLbl="sibTrans2D1" presStyleIdx="0" presStyleCnt="4"/>
      <dgm:spPr/>
    </dgm:pt>
    <dgm:pt modelId="{48AED7CE-D07C-4AA7-8E4B-CAB61A2AEA72}" type="pres">
      <dgm:prSet presAssocID="{1CA46011-5AD7-44F7-B698-5A5A427232D1}" presName="connectorText" presStyleLbl="sibTrans2D1" presStyleIdx="0" presStyleCnt="4"/>
      <dgm:spPr/>
    </dgm:pt>
    <dgm:pt modelId="{47E3C565-B3EC-4F12-BFFB-6329ED7E5FA3}" type="pres">
      <dgm:prSet presAssocID="{9D4347D8-7D46-4C68-949E-359C176560E8}" presName="node" presStyleLbl="node1" presStyleIdx="1" presStyleCnt="5">
        <dgm:presLayoutVars>
          <dgm:bulletEnabled val="1"/>
        </dgm:presLayoutVars>
      </dgm:prSet>
      <dgm:spPr/>
    </dgm:pt>
    <dgm:pt modelId="{917BE4D3-908C-4CD3-A3A1-2F275AF4B8DD}" type="pres">
      <dgm:prSet presAssocID="{CF52FBFB-ACFD-4C7B-916C-7B8409D67D3F}" presName="sibTrans" presStyleLbl="sibTrans2D1" presStyleIdx="1" presStyleCnt="4"/>
      <dgm:spPr/>
    </dgm:pt>
    <dgm:pt modelId="{90542C78-51FD-4B27-A4B0-BD6A27B8F2AE}" type="pres">
      <dgm:prSet presAssocID="{CF52FBFB-ACFD-4C7B-916C-7B8409D67D3F}" presName="connectorText" presStyleLbl="sibTrans2D1" presStyleIdx="1" presStyleCnt="4"/>
      <dgm:spPr/>
    </dgm:pt>
    <dgm:pt modelId="{BB05508C-7ADB-42BC-9F20-543D43230143}" type="pres">
      <dgm:prSet presAssocID="{DF632F99-C345-4D93-AF5B-14CBC5657015}" presName="node" presStyleLbl="node1" presStyleIdx="2" presStyleCnt="5">
        <dgm:presLayoutVars>
          <dgm:bulletEnabled val="1"/>
        </dgm:presLayoutVars>
      </dgm:prSet>
      <dgm:spPr/>
    </dgm:pt>
    <dgm:pt modelId="{081FECAB-C5CC-4E8F-90FC-1343FD49AC7F}" type="pres">
      <dgm:prSet presAssocID="{AAD69509-5056-456B-9768-A78CA3337976}" presName="sibTrans" presStyleLbl="sibTrans2D1" presStyleIdx="2" presStyleCnt="4"/>
      <dgm:spPr/>
    </dgm:pt>
    <dgm:pt modelId="{74BDFA57-34C2-47C6-A2AF-D27B3B290F52}" type="pres">
      <dgm:prSet presAssocID="{AAD69509-5056-456B-9768-A78CA3337976}" presName="connectorText" presStyleLbl="sibTrans2D1" presStyleIdx="2" presStyleCnt="4"/>
      <dgm:spPr/>
    </dgm:pt>
    <dgm:pt modelId="{FD6994C4-1811-481D-90C3-45337018BAE4}" type="pres">
      <dgm:prSet presAssocID="{7C55E75D-7199-480A-ABD4-5201E0B93B74}" presName="node" presStyleLbl="node1" presStyleIdx="3" presStyleCnt="5" custLinFactNeighborX="2783" custLinFactNeighborY="4428">
        <dgm:presLayoutVars>
          <dgm:bulletEnabled val="1"/>
        </dgm:presLayoutVars>
      </dgm:prSet>
      <dgm:spPr/>
    </dgm:pt>
    <dgm:pt modelId="{F7B3EAF8-1F49-43E6-9A2E-197021EEEA81}" type="pres">
      <dgm:prSet presAssocID="{E2B35C46-6F1D-4A70-BA4A-2B14F5C40804}" presName="sibTrans" presStyleLbl="sibTrans2D1" presStyleIdx="3" presStyleCnt="4"/>
      <dgm:spPr/>
    </dgm:pt>
    <dgm:pt modelId="{F41A3BC4-C99E-4990-B389-3124DE841E83}" type="pres">
      <dgm:prSet presAssocID="{E2B35C46-6F1D-4A70-BA4A-2B14F5C40804}" presName="connectorText" presStyleLbl="sibTrans2D1" presStyleIdx="3" presStyleCnt="4"/>
      <dgm:spPr/>
    </dgm:pt>
    <dgm:pt modelId="{07D55012-1819-4878-94E4-CA4B3BF1B316}" type="pres">
      <dgm:prSet presAssocID="{F1EEE999-7DDF-4E12-AEA6-621E1813FCED}" presName="node" presStyleLbl="node1" presStyleIdx="4" presStyleCnt="5" custLinFactNeighborX="3234" custLinFactNeighborY="2388">
        <dgm:presLayoutVars>
          <dgm:bulletEnabled val="1"/>
        </dgm:presLayoutVars>
      </dgm:prSet>
      <dgm:spPr/>
    </dgm:pt>
  </dgm:ptLst>
  <dgm:cxnLst>
    <dgm:cxn modelId="{A126261C-2DAC-45AD-BEA4-C1AC890C4065}" type="presOf" srcId="{7C55E75D-7199-480A-ABD4-5201E0B93B74}" destId="{FD6994C4-1811-481D-90C3-45337018BAE4}" srcOrd="0" destOrd="0" presId="urn:microsoft.com/office/officeart/2005/8/layout/process1"/>
    <dgm:cxn modelId="{45BD2124-D649-4CCA-A995-F71EF6A89175}" type="presOf" srcId="{1CA46011-5AD7-44F7-B698-5A5A427232D1}" destId="{0F409785-5AF3-45C0-8865-21A6D1888FC0}" srcOrd="0" destOrd="0" presId="urn:microsoft.com/office/officeart/2005/8/layout/process1"/>
    <dgm:cxn modelId="{D3631C5B-35F9-4D08-85D2-7678DCE5A186}" type="presOf" srcId="{E2B35C46-6F1D-4A70-BA4A-2B14F5C40804}" destId="{F7B3EAF8-1F49-43E6-9A2E-197021EEEA81}" srcOrd="0" destOrd="0" presId="urn:microsoft.com/office/officeart/2005/8/layout/process1"/>
    <dgm:cxn modelId="{18D63E41-6B12-4B50-8C06-61E18182B7F7}" type="presOf" srcId="{D8773BAE-13CF-4029-8D04-28BA66CBBAA7}" destId="{E0EEA7BA-AF6B-4239-AC10-5D86E18331D1}" srcOrd="0" destOrd="0" presId="urn:microsoft.com/office/officeart/2005/8/layout/process1"/>
    <dgm:cxn modelId="{5C817C64-559D-403A-ACF3-B6D2B4BA81F0}" srcId="{4F0BA6F5-CC3C-417C-94FB-03C440E037F9}" destId="{F1EEE999-7DDF-4E12-AEA6-621E1813FCED}" srcOrd="4" destOrd="0" parTransId="{3A626BCC-7A04-4573-8AB5-29914833E81A}" sibTransId="{27ECA443-D463-46C0-901B-13F851FF2298}"/>
    <dgm:cxn modelId="{0EA44D66-8758-4D4F-8F54-1F106CEFD094}" type="presOf" srcId="{E2B35C46-6F1D-4A70-BA4A-2B14F5C40804}" destId="{F41A3BC4-C99E-4990-B389-3124DE841E83}" srcOrd="1" destOrd="0" presId="urn:microsoft.com/office/officeart/2005/8/layout/process1"/>
    <dgm:cxn modelId="{07265F49-8B1E-4C26-B11C-BD331F74698E}" type="presOf" srcId="{AAD69509-5056-456B-9768-A78CA3337976}" destId="{74BDFA57-34C2-47C6-A2AF-D27B3B290F52}" srcOrd="1" destOrd="0" presId="urn:microsoft.com/office/officeart/2005/8/layout/process1"/>
    <dgm:cxn modelId="{B648926D-58DF-46B2-807C-A619B00058F3}" type="presOf" srcId="{DF632F99-C345-4D93-AF5B-14CBC5657015}" destId="{BB05508C-7ADB-42BC-9F20-543D43230143}" srcOrd="0" destOrd="0" presId="urn:microsoft.com/office/officeart/2005/8/layout/process1"/>
    <dgm:cxn modelId="{BDCCB851-BD72-4F65-AE8A-3F5D0CE43D8B}" srcId="{4F0BA6F5-CC3C-417C-94FB-03C440E037F9}" destId="{7C55E75D-7199-480A-ABD4-5201E0B93B74}" srcOrd="3" destOrd="0" parTransId="{C9EFB9A7-8326-4121-AE05-29356D41343D}" sibTransId="{E2B35C46-6F1D-4A70-BA4A-2B14F5C40804}"/>
    <dgm:cxn modelId="{6F30D273-9669-42C2-909B-16B4E0E28C51}" type="presOf" srcId="{1CA46011-5AD7-44F7-B698-5A5A427232D1}" destId="{48AED7CE-D07C-4AA7-8E4B-CAB61A2AEA72}" srcOrd="1" destOrd="0" presId="urn:microsoft.com/office/officeart/2005/8/layout/process1"/>
    <dgm:cxn modelId="{99D46275-D8C9-4277-A2C1-60BC677448F3}" type="presOf" srcId="{CF52FBFB-ACFD-4C7B-916C-7B8409D67D3F}" destId="{90542C78-51FD-4B27-A4B0-BD6A27B8F2AE}" srcOrd="1" destOrd="0" presId="urn:microsoft.com/office/officeart/2005/8/layout/process1"/>
    <dgm:cxn modelId="{F3E0AA5A-15B8-4C51-BD4D-B761F911FF45}" type="presOf" srcId="{9D4347D8-7D46-4C68-949E-359C176560E8}" destId="{47E3C565-B3EC-4F12-BFFB-6329ED7E5FA3}" srcOrd="0" destOrd="0" presId="urn:microsoft.com/office/officeart/2005/8/layout/process1"/>
    <dgm:cxn modelId="{DCCD6B86-0225-4D3F-BC12-64B2AE098F39}" type="presOf" srcId="{CF52FBFB-ACFD-4C7B-916C-7B8409D67D3F}" destId="{917BE4D3-908C-4CD3-A3A1-2F275AF4B8DD}" srcOrd="0" destOrd="0" presId="urn:microsoft.com/office/officeart/2005/8/layout/process1"/>
    <dgm:cxn modelId="{922372AC-E147-4042-AF24-EF0BCCAA01E7}" type="presOf" srcId="{F1EEE999-7DDF-4E12-AEA6-621E1813FCED}" destId="{07D55012-1819-4878-94E4-CA4B3BF1B316}" srcOrd="0" destOrd="0" presId="urn:microsoft.com/office/officeart/2005/8/layout/process1"/>
    <dgm:cxn modelId="{388533B1-4F52-4EDB-9979-96DCADA2E864}" type="presOf" srcId="{AAD69509-5056-456B-9768-A78CA3337976}" destId="{081FECAB-C5CC-4E8F-90FC-1343FD49AC7F}" srcOrd="0" destOrd="0" presId="urn:microsoft.com/office/officeart/2005/8/layout/process1"/>
    <dgm:cxn modelId="{0F04CAB1-F4F2-4A65-BAD3-FEFF1811686B}" srcId="{4F0BA6F5-CC3C-417C-94FB-03C440E037F9}" destId="{D8773BAE-13CF-4029-8D04-28BA66CBBAA7}" srcOrd="0" destOrd="0" parTransId="{C666C524-48AC-4775-9A0F-D080A2A9231F}" sibTransId="{1CA46011-5AD7-44F7-B698-5A5A427232D1}"/>
    <dgm:cxn modelId="{710C39C3-4541-42D5-97EF-3F9BE077BCE7}" type="presOf" srcId="{4F0BA6F5-CC3C-417C-94FB-03C440E037F9}" destId="{0FBA1FB3-0ADE-49B4-B13C-139B6BDBEE84}" srcOrd="0" destOrd="0" presId="urn:microsoft.com/office/officeart/2005/8/layout/process1"/>
    <dgm:cxn modelId="{78A83ADC-9E08-4386-97B9-B80B5DA79626}" srcId="{4F0BA6F5-CC3C-417C-94FB-03C440E037F9}" destId="{9D4347D8-7D46-4C68-949E-359C176560E8}" srcOrd="1" destOrd="0" parTransId="{A7A81828-B5E4-495B-9DA9-FCD383CC2843}" sibTransId="{CF52FBFB-ACFD-4C7B-916C-7B8409D67D3F}"/>
    <dgm:cxn modelId="{54509AE6-A028-46EB-AF26-C93B2CAF20E7}" srcId="{4F0BA6F5-CC3C-417C-94FB-03C440E037F9}" destId="{DF632F99-C345-4D93-AF5B-14CBC5657015}" srcOrd="2" destOrd="0" parTransId="{DA6555F3-3ABE-4E48-BDDC-B5C714408180}" sibTransId="{AAD69509-5056-456B-9768-A78CA3337976}"/>
    <dgm:cxn modelId="{6425AEE1-026A-448A-8B2F-283E43B293D0}" type="presParOf" srcId="{0FBA1FB3-0ADE-49B4-B13C-139B6BDBEE84}" destId="{E0EEA7BA-AF6B-4239-AC10-5D86E18331D1}" srcOrd="0" destOrd="0" presId="urn:microsoft.com/office/officeart/2005/8/layout/process1"/>
    <dgm:cxn modelId="{55107CD2-2B21-4EE8-846D-5EF26C462F90}" type="presParOf" srcId="{0FBA1FB3-0ADE-49B4-B13C-139B6BDBEE84}" destId="{0F409785-5AF3-45C0-8865-21A6D1888FC0}" srcOrd="1" destOrd="0" presId="urn:microsoft.com/office/officeart/2005/8/layout/process1"/>
    <dgm:cxn modelId="{BABE0E6B-721A-4881-9048-6C726542628C}" type="presParOf" srcId="{0F409785-5AF3-45C0-8865-21A6D1888FC0}" destId="{48AED7CE-D07C-4AA7-8E4B-CAB61A2AEA72}" srcOrd="0" destOrd="0" presId="urn:microsoft.com/office/officeart/2005/8/layout/process1"/>
    <dgm:cxn modelId="{BB456D16-E6C8-4428-B5A0-30AC79A12BBB}" type="presParOf" srcId="{0FBA1FB3-0ADE-49B4-B13C-139B6BDBEE84}" destId="{47E3C565-B3EC-4F12-BFFB-6329ED7E5FA3}" srcOrd="2" destOrd="0" presId="urn:microsoft.com/office/officeart/2005/8/layout/process1"/>
    <dgm:cxn modelId="{97BCE190-A0E2-40A6-A669-1604FD4284EF}" type="presParOf" srcId="{0FBA1FB3-0ADE-49B4-B13C-139B6BDBEE84}" destId="{917BE4D3-908C-4CD3-A3A1-2F275AF4B8DD}" srcOrd="3" destOrd="0" presId="urn:microsoft.com/office/officeart/2005/8/layout/process1"/>
    <dgm:cxn modelId="{F4C077CC-1E03-412A-9E0F-0E3FF75337B9}" type="presParOf" srcId="{917BE4D3-908C-4CD3-A3A1-2F275AF4B8DD}" destId="{90542C78-51FD-4B27-A4B0-BD6A27B8F2AE}" srcOrd="0" destOrd="0" presId="urn:microsoft.com/office/officeart/2005/8/layout/process1"/>
    <dgm:cxn modelId="{BAA1C4B7-4950-4D13-B79E-EFE3120D1A8B}" type="presParOf" srcId="{0FBA1FB3-0ADE-49B4-B13C-139B6BDBEE84}" destId="{BB05508C-7ADB-42BC-9F20-543D43230143}" srcOrd="4" destOrd="0" presId="urn:microsoft.com/office/officeart/2005/8/layout/process1"/>
    <dgm:cxn modelId="{67E30ADC-E4C6-4B54-88C8-32991AC3D7FE}" type="presParOf" srcId="{0FBA1FB3-0ADE-49B4-B13C-139B6BDBEE84}" destId="{081FECAB-C5CC-4E8F-90FC-1343FD49AC7F}" srcOrd="5" destOrd="0" presId="urn:microsoft.com/office/officeart/2005/8/layout/process1"/>
    <dgm:cxn modelId="{77208DCD-C7C8-40FC-968C-BA7404FE0798}" type="presParOf" srcId="{081FECAB-C5CC-4E8F-90FC-1343FD49AC7F}" destId="{74BDFA57-34C2-47C6-A2AF-D27B3B290F52}" srcOrd="0" destOrd="0" presId="urn:microsoft.com/office/officeart/2005/8/layout/process1"/>
    <dgm:cxn modelId="{E6554830-A8F2-4F44-9568-BE36C05DE014}" type="presParOf" srcId="{0FBA1FB3-0ADE-49B4-B13C-139B6BDBEE84}" destId="{FD6994C4-1811-481D-90C3-45337018BAE4}" srcOrd="6" destOrd="0" presId="urn:microsoft.com/office/officeart/2005/8/layout/process1"/>
    <dgm:cxn modelId="{507D82F9-4D03-4BFD-86DD-945731435D01}" type="presParOf" srcId="{0FBA1FB3-0ADE-49B4-B13C-139B6BDBEE84}" destId="{F7B3EAF8-1F49-43E6-9A2E-197021EEEA81}" srcOrd="7" destOrd="0" presId="urn:microsoft.com/office/officeart/2005/8/layout/process1"/>
    <dgm:cxn modelId="{28F79A94-468B-4744-9894-36ADA702196F}" type="presParOf" srcId="{F7B3EAF8-1F49-43E6-9A2E-197021EEEA81}" destId="{F41A3BC4-C99E-4990-B389-3124DE841E83}" srcOrd="0" destOrd="0" presId="urn:microsoft.com/office/officeart/2005/8/layout/process1"/>
    <dgm:cxn modelId="{AF6C1F49-A4CD-4A70-A573-F9A65A4BB715}" type="presParOf" srcId="{0FBA1FB3-0ADE-49B4-B13C-139B6BDBEE84}" destId="{07D55012-1819-4878-94E4-CA4B3BF1B31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EA7BA-AF6B-4239-AC10-5D86E18331D1}">
      <dsp:nvSpPr>
        <dsp:cNvPr id="0" name=""/>
        <dsp:cNvSpPr/>
      </dsp:nvSpPr>
      <dsp:spPr>
        <a:xfrm>
          <a:off x="5134" y="105462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Applications will be accepted until the closing date of 5pm on Friday 27</a:t>
          </a:r>
          <a:r>
            <a:rPr lang="en-GB" sz="1700" kern="1200" baseline="30000" dirty="0">
              <a:latin typeface="Arial" panose="020B0604020202020204" pitchFamily="34" charset="0"/>
              <a:cs typeface="Arial" panose="020B0604020202020204" pitchFamily="34" charset="0"/>
            </a:rPr>
            <a:t>th</a:t>
          </a:r>
          <a:r>
            <a:rPr lang="en-GB" sz="1700" kern="1200" dirty="0">
              <a:latin typeface="Arial" panose="020B0604020202020204" pitchFamily="34" charset="0"/>
              <a:cs typeface="Arial" panose="020B0604020202020204" pitchFamily="34" charset="0"/>
            </a:rPr>
            <a:t> March 2026</a:t>
          </a:r>
        </a:p>
      </dsp:txBody>
      <dsp:txXfrm>
        <a:off x="51754" y="1101247"/>
        <a:ext cx="1498476" cy="2148842"/>
      </dsp:txXfrm>
    </dsp:sp>
    <dsp:sp modelId="{0F409785-5AF3-45C0-8865-21A6D1888FC0}">
      <dsp:nvSpPr>
        <dsp:cNvPr id="0" name=""/>
        <dsp:cNvSpPr/>
      </dsp:nvSpPr>
      <dsp:spPr>
        <a:xfrm>
          <a:off x="1756023"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56023" y="2057245"/>
        <a:ext cx="236210" cy="236847"/>
      </dsp:txXfrm>
    </dsp:sp>
    <dsp:sp modelId="{47E3C565-B3EC-4F12-BFFB-6329ED7E5FA3}">
      <dsp:nvSpPr>
        <dsp:cNvPr id="0" name=""/>
        <dsp:cNvSpPr/>
      </dsp:nvSpPr>
      <dsp:spPr>
        <a:xfrm>
          <a:off x="2233538" y="105462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Applications will be assessed against the eligibility criteria</a:t>
          </a:r>
        </a:p>
      </dsp:txBody>
      <dsp:txXfrm>
        <a:off x="2280158" y="1101247"/>
        <a:ext cx="1498476" cy="2148842"/>
      </dsp:txXfrm>
    </dsp:sp>
    <dsp:sp modelId="{917BE4D3-908C-4CD3-A3A1-2F275AF4B8DD}">
      <dsp:nvSpPr>
        <dsp:cNvPr id="0" name=""/>
        <dsp:cNvSpPr/>
      </dsp:nvSpPr>
      <dsp:spPr>
        <a:xfrm>
          <a:off x="3984426" y="1978296"/>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84426" y="2057245"/>
        <a:ext cx="236210" cy="236847"/>
      </dsp:txXfrm>
    </dsp:sp>
    <dsp:sp modelId="{BB05508C-7ADB-42BC-9F20-543D43230143}">
      <dsp:nvSpPr>
        <dsp:cNvPr id="0" name=""/>
        <dsp:cNvSpPr/>
      </dsp:nvSpPr>
      <dsp:spPr>
        <a:xfrm>
          <a:off x="4461941" y="105462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Eligible applications will be sent to the funds panel who will decide on successful applications in May 2026</a:t>
          </a:r>
        </a:p>
      </dsp:txBody>
      <dsp:txXfrm>
        <a:off x="4508561" y="1101247"/>
        <a:ext cx="1498476" cy="2148842"/>
      </dsp:txXfrm>
    </dsp:sp>
    <dsp:sp modelId="{081FECAB-C5CC-4E8F-90FC-1343FD49AC7F}">
      <dsp:nvSpPr>
        <dsp:cNvPr id="0" name=""/>
        <dsp:cNvSpPr/>
      </dsp:nvSpPr>
      <dsp:spPr>
        <a:xfrm rot="151851">
          <a:off x="6217090" y="2028369"/>
          <a:ext cx="34717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217141" y="2105018"/>
        <a:ext cx="243021" cy="236847"/>
      </dsp:txXfrm>
    </dsp:sp>
    <dsp:sp modelId="{FD6994C4-1811-481D-90C3-45337018BAE4}">
      <dsp:nvSpPr>
        <dsp:cNvPr id="0" name=""/>
        <dsp:cNvSpPr/>
      </dsp:nvSpPr>
      <dsp:spPr>
        <a:xfrm>
          <a:off x="6708064" y="1153907"/>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Successful Applicants will be sent their award letter in June 2026</a:t>
          </a:r>
        </a:p>
      </dsp:txBody>
      <dsp:txXfrm>
        <a:off x="6754684" y="1200527"/>
        <a:ext cx="1498476" cy="2148842"/>
      </dsp:txXfrm>
    </dsp:sp>
    <dsp:sp modelId="{F7B3EAF8-1F49-43E6-9A2E-197021EEEA81}">
      <dsp:nvSpPr>
        <dsp:cNvPr id="0" name=""/>
        <dsp:cNvSpPr/>
      </dsp:nvSpPr>
      <dsp:spPr>
        <a:xfrm rot="21529049">
          <a:off x="8455771" y="2054513"/>
          <a:ext cx="330844"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455782" y="2134486"/>
        <a:ext cx="231591" cy="236847"/>
      </dsp:txXfrm>
    </dsp:sp>
    <dsp:sp modelId="{07D55012-1819-4878-94E4-CA4B3BF1B316}">
      <dsp:nvSpPr>
        <dsp:cNvPr id="0" name=""/>
        <dsp:cNvSpPr/>
      </dsp:nvSpPr>
      <dsp:spPr>
        <a:xfrm>
          <a:off x="8923883" y="1108168"/>
          <a:ext cx="1591716" cy="22420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Successful Applicants will be asked to submit evaluations at the mid and end points of their projects</a:t>
          </a:r>
        </a:p>
      </dsp:txBody>
      <dsp:txXfrm>
        <a:off x="8970503" y="1154788"/>
        <a:ext cx="1498476" cy="21488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6" name="Picture 35" descr="A picture containing screenshot, colorfulness, graphics, rectangle&#10;&#10;Description automatically generated">
            <a:extLst>
              <a:ext uri="{FF2B5EF4-FFF2-40B4-BE49-F238E27FC236}">
                <a16:creationId xmlns:a16="http://schemas.microsoft.com/office/drawing/2014/main" id="{BA9B58C5-66C0-58AC-A37C-FF0C77D798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5F51C6-6C91-A3D5-0C1F-1BE185A3BFEB}"/>
              </a:ext>
            </a:extLst>
          </p:cNvPr>
          <p:cNvSpPr>
            <a:spLocks noGrp="1"/>
          </p:cNvSpPr>
          <p:nvPr>
            <p:ph type="ctrTitle" hasCustomPrompt="1"/>
          </p:nvPr>
        </p:nvSpPr>
        <p:spPr>
          <a:xfrm>
            <a:off x="1328058" y="965284"/>
            <a:ext cx="6330043" cy="1384244"/>
          </a:xfrm>
        </p:spPr>
        <p:txBody>
          <a:bodyPr anchor="t" anchorCtr="0">
            <a:noAutofit/>
          </a:bodyPr>
          <a:lstStyle>
            <a:lvl1pPr algn="l">
              <a:defRPr sz="4400">
                <a:solidFill>
                  <a:schemeClr val="bg1"/>
                </a:solidFill>
              </a:defRPr>
            </a:lvl1pPr>
          </a:lstStyle>
          <a:p>
            <a:r>
              <a:rPr lang="en-GB"/>
              <a:t>Click to add presentation title</a:t>
            </a:r>
            <a:endParaRPr lang="en-US"/>
          </a:p>
        </p:txBody>
      </p:sp>
      <p:sp>
        <p:nvSpPr>
          <p:cNvPr id="3" name="Subtitle 2">
            <a:extLst>
              <a:ext uri="{FF2B5EF4-FFF2-40B4-BE49-F238E27FC236}">
                <a16:creationId xmlns:a16="http://schemas.microsoft.com/office/drawing/2014/main" id="{BD343DEF-956D-EE8B-EC28-8937CE3D329D}"/>
              </a:ext>
            </a:extLst>
          </p:cNvPr>
          <p:cNvSpPr>
            <a:spLocks noGrp="1"/>
          </p:cNvSpPr>
          <p:nvPr>
            <p:ph type="subTitle" idx="1" hasCustomPrompt="1"/>
          </p:nvPr>
        </p:nvSpPr>
        <p:spPr>
          <a:xfrm>
            <a:off x="2276707" y="3525058"/>
            <a:ext cx="5381394" cy="365125"/>
          </a:xfrm>
        </p:spPr>
        <p:txBody>
          <a:bodyPr>
            <a:noAutofit/>
          </a:bodyPr>
          <a:lstStyle>
            <a:lvl1pPr marL="0" indent="0" algn="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Add presentation date</a:t>
            </a:r>
            <a:endParaRPr lang="en-US"/>
          </a:p>
        </p:txBody>
      </p:sp>
      <p:sp>
        <p:nvSpPr>
          <p:cNvPr id="4" name="Date Placeholder 3">
            <a:extLst>
              <a:ext uri="{FF2B5EF4-FFF2-40B4-BE49-F238E27FC236}">
                <a16:creationId xmlns:a16="http://schemas.microsoft.com/office/drawing/2014/main" id="{A7626AA7-B98B-65C0-4315-F9462A89D29D}"/>
              </a:ext>
            </a:extLst>
          </p:cNvPr>
          <p:cNvSpPr>
            <a:spLocks noGrp="1"/>
          </p:cNvSpPr>
          <p:nvPr>
            <p:ph type="dt" sz="half" idx="10"/>
          </p:nvPr>
        </p:nvSpPr>
        <p:spPr>
          <a:xfrm>
            <a:off x="513219" y="6219825"/>
            <a:ext cx="4114800" cy="228600"/>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GB"/>
              <a:t>VANL (SCIO) is registered as Scottish Charity no. SC041224</a:t>
            </a:r>
          </a:p>
          <a:p>
            <a:endParaRPr lang="en-US"/>
          </a:p>
        </p:txBody>
      </p:sp>
      <p:pic>
        <p:nvPicPr>
          <p:cNvPr id="21" name="Picture 20" descr="A close-up of a logo&#10;&#10;Description automatically generated with low confidence">
            <a:extLst>
              <a:ext uri="{FF2B5EF4-FFF2-40B4-BE49-F238E27FC236}">
                <a16:creationId xmlns:a16="http://schemas.microsoft.com/office/drawing/2014/main" id="{20CE4C99-AF65-42B2-73D4-484BBC751F57}"/>
              </a:ext>
            </a:extLst>
          </p:cNvPr>
          <p:cNvPicPr>
            <a:picLocks noChangeAspect="1"/>
          </p:cNvPicPr>
          <p:nvPr userDrawn="1"/>
        </p:nvPicPr>
        <p:blipFill>
          <a:blip r:embed="rId3"/>
          <a:stretch>
            <a:fillRect/>
          </a:stretch>
        </p:blipFill>
        <p:spPr>
          <a:xfrm>
            <a:off x="8200211" y="3093016"/>
            <a:ext cx="3563978" cy="3241109"/>
          </a:xfrm>
          <a:prstGeom prst="rect">
            <a:avLst/>
          </a:prstGeom>
        </p:spPr>
      </p:pic>
    </p:spTree>
    <p:extLst>
      <p:ext uri="{BB962C8B-B14F-4D97-AF65-F5344CB8AC3E}">
        <p14:creationId xmlns:p14="http://schemas.microsoft.com/office/powerpoint/2010/main" val="325003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1247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458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112606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rgbClr val="0047A3"/>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65788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chemeClr val="bg1"/>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272541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60ECC0-A866-6B54-ABB8-D7D6CE885B99}"/>
              </a:ext>
            </a:extLst>
          </p:cNvPr>
          <p:cNvSpPr/>
          <p:nvPr userDrawn="1"/>
        </p:nvSpPr>
        <p:spPr>
          <a:xfrm>
            <a:off x="304799" y="278174"/>
            <a:ext cx="11582402" cy="6301654"/>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E3CB95-36DA-30CF-ADC8-C647600881EF}"/>
              </a:ext>
            </a:extLst>
          </p:cNvPr>
          <p:cNvSpPr/>
          <p:nvPr userDrawn="1"/>
        </p:nvSpPr>
        <p:spPr>
          <a:xfrm>
            <a:off x="1" y="2228850"/>
            <a:ext cx="11887200" cy="2400300"/>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831850" y="2916919"/>
            <a:ext cx="10515600" cy="984476"/>
          </a:xfrm>
        </p:spPr>
        <p:txBody>
          <a:bodyPr anchor="t" anchorCtr="0">
            <a:noAutofit/>
          </a:bodyPr>
          <a:lstStyle>
            <a:lvl1pPr algn="ctr">
              <a:defRPr sz="6000">
                <a:solidFill>
                  <a:schemeClr val="bg1"/>
                </a:solidFill>
              </a:defRPr>
            </a:lvl1pPr>
          </a:lstStyle>
          <a:p>
            <a:r>
              <a:rPr lang="en-GB"/>
              <a:t>Click to edit section header</a:t>
            </a:r>
            <a:endParaRPr lang="en-US"/>
          </a:p>
        </p:txBody>
      </p:sp>
      <p:pic>
        <p:nvPicPr>
          <p:cNvPr id="11" name="Picture 10" descr="A close-up of a logo&#10;&#10;Description automatically generated with low confidence">
            <a:extLst>
              <a:ext uri="{FF2B5EF4-FFF2-40B4-BE49-F238E27FC236}">
                <a16:creationId xmlns:a16="http://schemas.microsoft.com/office/drawing/2014/main" id="{D9E083A6-D4AA-7E21-88DC-D7156BAF33E5}"/>
              </a:ext>
            </a:extLst>
          </p:cNvPr>
          <p:cNvPicPr>
            <a:picLocks noChangeAspect="1"/>
          </p:cNvPicPr>
          <p:nvPr userDrawn="1"/>
        </p:nvPicPr>
        <p:blipFill>
          <a:blip r:embed="rId2"/>
          <a:stretch>
            <a:fillRect/>
          </a:stretch>
        </p:blipFill>
        <p:spPr>
          <a:xfrm>
            <a:off x="10734389" y="7086"/>
            <a:ext cx="1457611" cy="1325563"/>
          </a:xfrm>
          <a:prstGeom prst="rect">
            <a:avLst/>
          </a:prstGeom>
        </p:spPr>
      </p:pic>
    </p:spTree>
    <p:extLst>
      <p:ext uri="{BB962C8B-B14F-4D97-AF65-F5344CB8AC3E}">
        <p14:creationId xmlns:p14="http://schemas.microsoft.com/office/powerpoint/2010/main" val="331026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21B89DC-9C3C-D392-3C83-2AF30A7394E3}"/>
              </a:ext>
            </a:extLst>
          </p:cNvPr>
          <p:cNvSpPr>
            <a:spLocks noGrp="1"/>
          </p:cNvSpPr>
          <p:nvPr>
            <p:ph type="pic" sz="quarter" idx="10"/>
          </p:nvPr>
        </p:nvSpPr>
        <p:spPr>
          <a:xfrm>
            <a:off x="6144077" y="309490"/>
            <a:ext cx="5634264" cy="6260122"/>
          </a:xfrm>
        </p:spPr>
        <p:txBody>
          <a:bodyPr/>
          <a:lstStyle/>
          <a:p>
            <a:endParaRPr lang="en-US"/>
          </a:p>
        </p:txBody>
      </p:sp>
      <p:pic>
        <p:nvPicPr>
          <p:cNvPr id="10" name="Picture 9" descr="A blue and pink rectangle&#10;&#10;Description automatically generated with low confidence">
            <a:extLst>
              <a:ext uri="{FF2B5EF4-FFF2-40B4-BE49-F238E27FC236}">
                <a16:creationId xmlns:a16="http://schemas.microsoft.com/office/drawing/2014/main" id="{06D6F600-C17E-49ED-3D3C-0A4DBCC5528D}"/>
              </a:ext>
            </a:extLst>
          </p:cNvPr>
          <p:cNvPicPr>
            <a:picLocks noChangeAspect="1"/>
          </p:cNvPicPr>
          <p:nvPr userDrawn="1"/>
        </p:nvPicPr>
        <p:blipFill rotWithShape="1">
          <a:blip r:embed="rId2"/>
          <a:srcRect r="47882"/>
          <a:stretch/>
        </p:blipFill>
        <p:spPr>
          <a:xfrm>
            <a:off x="1" y="-7087"/>
            <a:ext cx="6384470" cy="6890658"/>
          </a:xfrm>
          <a:prstGeom prst="rect">
            <a:avLst/>
          </a:prstGeom>
        </p:spPr>
      </p:pic>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1027792" y="2389187"/>
            <a:ext cx="5116285" cy="1818367"/>
          </a:xfrm>
        </p:spPr>
        <p:txBody>
          <a:bodyPr anchor="t" anchorCtr="0">
            <a:noAutofit/>
          </a:bodyPr>
          <a:lstStyle>
            <a:lvl1pPr algn="l">
              <a:defRPr sz="5400">
                <a:solidFill>
                  <a:schemeClr val="bg1"/>
                </a:solidFill>
              </a:defRPr>
            </a:lvl1pPr>
          </a:lstStyle>
          <a:p>
            <a:r>
              <a:rPr lang="en-GB"/>
              <a:t>Click to edit picture section header</a:t>
            </a:r>
            <a:endParaRPr lang="en-US"/>
          </a:p>
        </p:txBody>
      </p:sp>
      <p:pic>
        <p:nvPicPr>
          <p:cNvPr id="15" name="Picture 14" descr="A close-up of a logo&#10;&#10;Description automatically generated with low confidence">
            <a:extLst>
              <a:ext uri="{FF2B5EF4-FFF2-40B4-BE49-F238E27FC236}">
                <a16:creationId xmlns:a16="http://schemas.microsoft.com/office/drawing/2014/main" id="{D43FBAE2-0927-3ADB-B0DE-ED302B049D9B}"/>
              </a:ext>
            </a:extLst>
          </p:cNvPr>
          <p:cNvPicPr>
            <a:picLocks noChangeAspect="1"/>
          </p:cNvPicPr>
          <p:nvPr userDrawn="1"/>
        </p:nvPicPr>
        <p:blipFill>
          <a:blip r:embed="rId3"/>
          <a:stretch>
            <a:fillRect/>
          </a:stretch>
        </p:blipFill>
        <p:spPr>
          <a:xfrm>
            <a:off x="969177" y="4960935"/>
            <a:ext cx="1457611" cy="1325563"/>
          </a:xfrm>
          <a:prstGeom prst="rect">
            <a:avLst/>
          </a:prstGeom>
        </p:spPr>
      </p:pic>
    </p:spTree>
    <p:extLst>
      <p:ext uri="{BB962C8B-B14F-4D97-AF65-F5344CB8AC3E}">
        <p14:creationId xmlns:p14="http://schemas.microsoft.com/office/powerpoint/2010/main" val="293488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descr="A blue and green rectangle with black background&#10;&#10;Description automatically generated with low confidence">
            <a:extLst>
              <a:ext uri="{FF2B5EF4-FFF2-40B4-BE49-F238E27FC236}">
                <a16:creationId xmlns:a16="http://schemas.microsoft.com/office/drawing/2014/main" id="{102DE9EA-3598-E115-BAE4-49312764873F}"/>
              </a:ext>
            </a:extLst>
          </p:cNvPr>
          <p:cNvPicPr>
            <a:picLocks noChangeAspect="1"/>
          </p:cNvPicPr>
          <p:nvPr userDrawn="1"/>
        </p:nvPicPr>
        <p:blipFill rotWithShape="1">
          <a:blip r:embed="rId2"/>
          <a:srcRect r="49845"/>
          <a:stretch/>
        </p:blipFill>
        <p:spPr>
          <a:xfrm>
            <a:off x="0" y="0"/>
            <a:ext cx="6144078" cy="6890658"/>
          </a:xfrm>
          <a:prstGeom prst="rect">
            <a:avLst/>
          </a:prstGeom>
        </p:spPr>
      </p:pic>
      <p:sp>
        <p:nvSpPr>
          <p:cNvPr id="2" name="Title 1">
            <a:extLst>
              <a:ext uri="{FF2B5EF4-FFF2-40B4-BE49-F238E27FC236}">
                <a16:creationId xmlns:a16="http://schemas.microsoft.com/office/drawing/2014/main" id="{D8CF8DA8-0FC7-02F6-CB2C-2775FBCE84AC}"/>
              </a:ext>
            </a:extLst>
          </p:cNvPr>
          <p:cNvSpPr>
            <a:spLocks noGrp="1"/>
          </p:cNvSpPr>
          <p:nvPr>
            <p:ph type="title" hasCustomPrompt="1"/>
          </p:nvPr>
        </p:nvSpPr>
        <p:spPr>
          <a:xfrm>
            <a:off x="1027793" y="2389187"/>
            <a:ext cx="5068208" cy="1818367"/>
          </a:xfrm>
        </p:spPr>
        <p:txBody>
          <a:bodyPr anchor="t" anchorCtr="0">
            <a:noAutofit/>
          </a:bodyPr>
          <a:lstStyle>
            <a:lvl1pPr algn="l">
              <a:defRPr sz="5400">
                <a:solidFill>
                  <a:schemeClr val="bg1"/>
                </a:solidFill>
              </a:defRPr>
            </a:lvl1pPr>
          </a:lstStyle>
          <a:p>
            <a:r>
              <a:rPr lang="en-GB"/>
              <a:t>Click to edit picture section header</a:t>
            </a:r>
            <a:endParaRPr lang="en-US"/>
          </a:p>
        </p:txBody>
      </p:sp>
      <p:pic>
        <p:nvPicPr>
          <p:cNvPr id="5" name="Picture 4" descr="A close-up of a logo&#10;&#10;Description automatically generated with low confidence">
            <a:extLst>
              <a:ext uri="{FF2B5EF4-FFF2-40B4-BE49-F238E27FC236}">
                <a16:creationId xmlns:a16="http://schemas.microsoft.com/office/drawing/2014/main" id="{1D00AC08-0332-9074-93AD-950A3E88B75C}"/>
              </a:ext>
            </a:extLst>
          </p:cNvPr>
          <p:cNvPicPr>
            <a:picLocks noChangeAspect="1"/>
          </p:cNvPicPr>
          <p:nvPr userDrawn="1"/>
        </p:nvPicPr>
        <p:blipFill>
          <a:blip r:embed="rId3"/>
          <a:stretch>
            <a:fillRect/>
          </a:stretch>
        </p:blipFill>
        <p:spPr>
          <a:xfrm>
            <a:off x="969177" y="4960935"/>
            <a:ext cx="1457611" cy="1325563"/>
          </a:xfrm>
          <a:prstGeom prst="rect">
            <a:avLst/>
          </a:prstGeom>
        </p:spPr>
      </p:pic>
      <p:sp>
        <p:nvSpPr>
          <p:cNvPr id="3" name="Picture Placeholder 13">
            <a:extLst>
              <a:ext uri="{FF2B5EF4-FFF2-40B4-BE49-F238E27FC236}">
                <a16:creationId xmlns:a16="http://schemas.microsoft.com/office/drawing/2014/main" id="{C524B333-11DB-EBA4-97E4-EAE857C8FF11}"/>
              </a:ext>
            </a:extLst>
          </p:cNvPr>
          <p:cNvSpPr>
            <a:spLocks noGrp="1"/>
          </p:cNvSpPr>
          <p:nvPr>
            <p:ph type="pic" sz="quarter" idx="10"/>
          </p:nvPr>
        </p:nvSpPr>
        <p:spPr>
          <a:xfrm>
            <a:off x="6144077" y="309490"/>
            <a:ext cx="5634264" cy="6260122"/>
          </a:xfrm>
        </p:spPr>
        <p:txBody>
          <a:bodyPr/>
          <a:lstStyle/>
          <a:p>
            <a:endParaRPr lang="en-US"/>
          </a:p>
        </p:txBody>
      </p:sp>
    </p:spTree>
    <p:extLst>
      <p:ext uri="{BB962C8B-B14F-4D97-AF65-F5344CB8AC3E}">
        <p14:creationId xmlns:p14="http://schemas.microsoft.com/office/powerpoint/2010/main" val="38168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6" name="Picture 35" descr="A picture containing screenshot, colorfulness, graphics, rectangle&#10;&#10;Description automatically generated">
            <a:extLst>
              <a:ext uri="{FF2B5EF4-FFF2-40B4-BE49-F238E27FC236}">
                <a16:creationId xmlns:a16="http://schemas.microsoft.com/office/drawing/2014/main" id="{BA9B58C5-66C0-58AC-A37C-FF0C77D798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5F51C6-6C91-A3D5-0C1F-1BE185A3BFEB}"/>
              </a:ext>
            </a:extLst>
          </p:cNvPr>
          <p:cNvSpPr>
            <a:spLocks noGrp="1"/>
          </p:cNvSpPr>
          <p:nvPr>
            <p:ph type="ctrTitle" hasCustomPrompt="1"/>
          </p:nvPr>
        </p:nvSpPr>
        <p:spPr>
          <a:xfrm>
            <a:off x="1328058" y="1116695"/>
            <a:ext cx="6330043" cy="1026802"/>
          </a:xfrm>
        </p:spPr>
        <p:txBody>
          <a:bodyPr anchor="t" anchorCtr="0">
            <a:noAutofit/>
          </a:bodyPr>
          <a:lstStyle>
            <a:lvl1pPr algn="l">
              <a:defRPr sz="8000">
                <a:solidFill>
                  <a:schemeClr val="bg1"/>
                </a:solidFill>
              </a:defRPr>
            </a:lvl1pPr>
          </a:lstStyle>
          <a:p>
            <a:r>
              <a:rPr lang="en-GB"/>
              <a:t>Thank you! </a:t>
            </a:r>
            <a:endParaRPr lang="en-US"/>
          </a:p>
        </p:txBody>
      </p:sp>
      <p:sp>
        <p:nvSpPr>
          <p:cNvPr id="4" name="Date Placeholder 3">
            <a:extLst>
              <a:ext uri="{FF2B5EF4-FFF2-40B4-BE49-F238E27FC236}">
                <a16:creationId xmlns:a16="http://schemas.microsoft.com/office/drawing/2014/main" id="{A7626AA7-B98B-65C0-4315-F9462A89D29D}"/>
              </a:ext>
            </a:extLst>
          </p:cNvPr>
          <p:cNvSpPr>
            <a:spLocks noGrp="1"/>
          </p:cNvSpPr>
          <p:nvPr>
            <p:ph type="dt" sz="half" idx="10"/>
          </p:nvPr>
        </p:nvSpPr>
        <p:spPr>
          <a:xfrm>
            <a:off x="513219" y="6219825"/>
            <a:ext cx="4114800" cy="228600"/>
          </a:xfr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GB"/>
              <a:t>VANL (SCIO) is registered as Scottish Charity no. SC041224</a:t>
            </a:r>
          </a:p>
          <a:p>
            <a:endParaRPr lang="en-US"/>
          </a:p>
        </p:txBody>
      </p:sp>
      <p:pic>
        <p:nvPicPr>
          <p:cNvPr id="21" name="Picture 20" descr="A close-up of a logo&#10;&#10;Description automatically generated with low confidence">
            <a:extLst>
              <a:ext uri="{FF2B5EF4-FFF2-40B4-BE49-F238E27FC236}">
                <a16:creationId xmlns:a16="http://schemas.microsoft.com/office/drawing/2014/main" id="{20CE4C99-AF65-42B2-73D4-484BBC751F57}"/>
              </a:ext>
            </a:extLst>
          </p:cNvPr>
          <p:cNvPicPr>
            <a:picLocks noChangeAspect="1"/>
          </p:cNvPicPr>
          <p:nvPr userDrawn="1"/>
        </p:nvPicPr>
        <p:blipFill>
          <a:blip r:embed="rId3"/>
          <a:stretch>
            <a:fillRect/>
          </a:stretch>
        </p:blipFill>
        <p:spPr>
          <a:xfrm>
            <a:off x="8200211" y="3093016"/>
            <a:ext cx="3563978" cy="3241109"/>
          </a:xfrm>
          <a:prstGeom prst="rect">
            <a:avLst/>
          </a:prstGeom>
        </p:spPr>
      </p:pic>
      <p:sp>
        <p:nvSpPr>
          <p:cNvPr id="5" name="Rectangle 4">
            <a:extLst>
              <a:ext uri="{FF2B5EF4-FFF2-40B4-BE49-F238E27FC236}">
                <a16:creationId xmlns:a16="http://schemas.microsoft.com/office/drawing/2014/main" id="{DD24265B-ABA2-17AE-6DCB-F3C76793FB8E}"/>
              </a:ext>
            </a:extLst>
          </p:cNvPr>
          <p:cNvSpPr/>
          <p:nvPr userDrawn="1"/>
        </p:nvSpPr>
        <p:spPr>
          <a:xfrm>
            <a:off x="1017312" y="4361606"/>
            <a:ext cx="3031671" cy="538843"/>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D343DEF-956D-EE8B-EC28-8937CE3D329D}"/>
              </a:ext>
            </a:extLst>
          </p:cNvPr>
          <p:cNvSpPr>
            <a:spLocks noGrp="1"/>
          </p:cNvSpPr>
          <p:nvPr>
            <p:ph type="subTitle" idx="1" hasCustomPrompt="1"/>
          </p:nvPr>
        </p:nvSpPr>
        <p:spPr>
          <a:xfrm>
            <a:off x="1328059" y="4444329"/>
            <a:ext cx="2492828" cy="358146"/>
          </a:xfrm>
        </p:spPr>
        <p:txBody>
          <a:bodyPr>
            <a:no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Name</a:t>
            </a:r>
            <a:endParaRPr lang="en-US"/>
          </a:p>
        </p:txBody>
      </p:sp>
      <p:sp>
        <p:nvSpPr>
          <p:cNvPr id="6" name="Rectangle 5">
            <a:extLst>
              <a:ext uri="{FF2B5EF4-FFF2-40B4-BE49-F238E27FC236}">
                <a16:creationId xmlns:a16="http://schemas.microsoft.com/office/drawing/2014/main" id="{F90DB2C9-EF64-A776-A811-A84C96A6F857}"/>
              </a:ext>
            </a:extLst>
          </p:cNvPr>
          <p:cNvSpPr/>
          <p:nvPr userDrawn="1"/>
        </p:nvSpPr>
        <p:spPr>
          <a:xfrm>
            <a:off x="1017313" y="5062655"/>
            <a:ext cx="6755088" cy="538843"/>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40481F-9860-2484-79A1-E6C6EFACF707}"/>
              </a:ext>
            </a:extLst>
          </p:cNvPr>
          <p:cNvSpPr/>
          <p:nvPr userDrawn="1"/>
        </p:nvSpPr>
        <p:spPr>
          <a:xfrm>
            <a:off x="4248698" y="4370902"/>
            <a:ext cx="3516664" cy="538843"/>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B1BE67A-6BEC-D5BA-6E1C-EEF40EA95C59}"/>
              </a:ext>
            </a:extLst>
          </p:cNvPr>
          <p:cNvSpPr>
            <a:spLocks noGrp="1"/>
          </p:cNvSpPr>
          <p:nvPr>
            <p:ph type="body" sz="quarter" idx="11" hasCustomPrompt="1"/>
          </p:nvPr>
        </p:nvSpPr>
        <p:spPr>
          <a:xfrm>
            <a:off x="4390612" y="4444328"/>
            <a:ext cx="3230563" cy="354576"/>
          </a:xfrm>
        </p:spPr>
        <p:txBody>
          <a:bodyPr>
            <a:noAutofit/>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GB"/>
              <a:t>Your Title</a:t>
            </a:r>
            <a:endParaRPr lang="en-US"/>
          </a:p>
        </p:txBody>
      </p:sp>
      <p:sp>
        <p:nvSpPr>
          <p:cNvPr id="16" name="Text Placeholder 15">
            <a:extLst>
              <a:ext uri="{FF2B5EF4-FFF2-40B4-BE49-F238E27FC236}">
                <a16:creationId xmlns:a16="http://schemas.microsoft.com/office/drawing/2014/main" id="{746BE106-AB60-D5A2-E7F7-2E025FCE60C9}"/>
              </a:ext>
            </a:extLst>
          </p:cNvPr>
          <p:cNvSpPr>
            <a:spLocks noGrp="1"/>
          </p:cNvSpPr>
          <p:nvPr>
            <p:ph type="body" sz="quarter" idx="12" hasCustomPrompt="1"/>
          </p:nvPr>
        </p:nvSpPr>
        <p:spPr>
          <a:xfrm>
            <a:off x="1328058" y="5159828"/>
            <a:ext cx="6150428" cy="326290"/>
          </a:xfrm>
        </p:spPr>
        <p:txBody>
          <a:bodyPr>
            <a:normAutofit/>
          </a:bodyPr>
          <a:lstStyle>
            <a:lvl1pPr marL="0" indent="0">
              <a:buNone/>
              <a:defRPr sz="2000" b="1" i="0">
                <a:solidFill>
                  <a:schemeClr val="bg1"/>
                </a:solidFill>
                <a:latin typeface="Arial" panose="020B0604020202020204" pitchFamily="34" charset="0"/>
                <a:cs typeface="Arial" panose="020B0604020202020204" pitchFamily="34" charset="0"/>
              </a:defRPr>
            </a:lvl1pPr>
          </a:lstStyle>
          <a:p>
            <a:pPr lvl="0"/>
            <a:r>
              <a:rPr lang="en-US"/>
              <a:t>Your contact details</a:t>
            </a:r>
          </a:p>
        </p:txBody>
      </p:sp>
    </p:spTree>
    <p:extLst>
      <p:ext uri="{BB962C8B-B14F-4D97-AF65-F5344CB8AC3E}">
        <p14:creationId xmlns:p14="http://schemas.microsoft.com/office/powerpoint/2010/main" val="67809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D801-BDC0-3AE6-4E10-AEEA1850A267}"/>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221437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E265360E-AE67-38AC-3F7A-B607123E11E0}"/>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79874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42919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297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B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3" name="Content Placeholder 2">
            <a:extLst>
              <a:ext uri="{FF2B5EF4-FFF2-40B4-BE49-F238E27FC236}">
                <a16:creationId xmlns:a16="http://schemas.microsoft.com/office/drawing/2014/main" id="{7DD4970A-1B07-2C60-5D67-5D2BF2F9C6D2}"/>
              </a:ext>
            </a:extLst>
          </p:cNvPr>
          <p:cNvSpPr>
            <a:spLocks noGrp="1"/>
          </p:cNvSpPr>
          <p:nvPr>
            <p:ph idx="1"/>
          </p:nvPr>
        </p:nvSpPr>
        <p:spPr>
          <a:xfrm>
            <a:off x="457200" y="1870075"/>
            <a:ext cx="10515600" cy="435133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583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D53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D801-BDC0-3AE6-4E10-AEEA1850A267}"/>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Tree>
    <p:extLst>
      <p:ext uri="{BB962C8B-B14F-4D97-AF65-F5344CB8AC3E}">
        <p14:creationId xmlns:p14="http://schemas.microsoft.com/office/powerpoint/2010/main" val="410065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E265360E-AE67-38AC-3F7A-B607123E11E0}"/>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02147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7E1819-6E18-5E7F-AA21-3DE996DBF440}"/>
              </a:ext>
            </a:extLst>
          </p:cNvPr>
          <p:cNvSpPr/>
          <p:nvPr userDrawn="1"/>
        </p:nvSpPr>
        <p:spPr>
          <a:xfrm>
            <a:off x="-20410" y="544512"/>
            <a:ext cx="8631010" cy="899659"/>
          </a:xfrm>
          <a:prstGeom prst="rect">
            <a:avLst/>
          </a:prstGeom>
          <a:solidFill>
            <a:srgbClr val="00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9788894E-848E-7F47-2FAA-F51A2857A07A}"/>
              </a:ext>
            </a:extLst>
          </p:cNvPr>
          <p:cNvPicPr>
            <a:picLocks noChangeAspect="1"/>
          </p:cNvPicPr>
          <p:nvPr userDrawn="1"/>
        </p:nvPicPr>
        <p:blipFill>
          <a:blip r:embed="rId2"/>
          <a:stretch>
            <a:fillRect/>
          </a:stretch>
        </p:blipFill>
        <p:spPr>
          <a:xfrm>
            <a:off x="10734389" y="7086"/>
            <a:ext cx="1457611" cy="1325563"/>
          </a:xfrm>
          <a:prstGeom prst="rect">
            <a:avLst/>
          </a:prstGeom>
        </p:spPr>
      </p:pic>
      <p:pic>
        <p:nvPicPr>
          <p:cNvPr id="11" name="Picture 10" descr="A picture containing screenshot, black&#10;&#10;Description automatically generated">
            <a:extLst>
              <a:ext uri="{FF2B5EF4-FFF2-40B4-BE49-F238E27FC236}">
                <a16:creationId xmlns:a16="http://schemas.microsoft.com/office/drawing/2014/main" id="{69BF2AC9-1CED-2DB2-47BB-39678B1C15C9}"/>
              </a:ext>
            </a:extLst>
          </p:cNvPr>
          <p:cNvPicPr>
            <a:picLocks noChangeAspect="1"/>
          </p:cNvPicPr>
          <p:nvPr userDrawn="1"/>
        </p:nvPicPr>
        <p:blipFill rotWithShape="1">
          <a:blip r:embed="rId3"/>
          <a:srcRect b="94676"/>
          <a:stretch/>
        </p:blipFill>
        <p:spPr>
          <a:xfrm>
            <a:off x="114300" y="39935"/>
            <a:ext cx="10858500" cy="325189"/>
          </a:xfrm>
          <a:prstGeom prst="rect">
            <a:avLst/>
          </a:prstGeom>
        </p:spPr>
      </p:pic>
      <p:sp>
        <p:nvSpPr>
          <p:cNvPr id="4" name="Title 1">
            <a:extLst>
              <a:ext uri="{FF2B5EF4-FFF2-40B4-BE49-F238E27FC236}">
                <a16:creationId xmlns:a16="http://schemas.microsoft.com/office/drawing/2014/main" id="{1B708523-925B-84D6-091C-035399B7368B}"/>
              </a:ext>
            </a:extLst>
          </p:cNvPr>
          <p:cNvSpPr>
            <a:spLocks noGrp="1"/>
          </p:cNvSpPr>
          <p:nvPr>
            <p:ph type="title"/>
          </p:nvPr>
        </p:nvSpPr>
        <p:spPr>
          <a:xfrm>
            <a:off x="457200" y="691865"/>
            <a:ext cx="7984671" cy="631145"/>
          </a:xfrm>
        </p:spPr>
        <p:txBody>
          <a:bodyPr anchor="t" anchorCtr="0">
            <a:noAutofit/>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68934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F1CF5-633A-5DC6-4695-F79EA9B47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A09B01-591A-E61A-A185-34A635282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C4192A-C9C8-0F91-4410-6B42E3A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421D8-B822-EC40-953C-8E306B495F2A}" type="datetimeFigureOut">
              <a:rPr lang="en-US" smtClean="0"/>
              <a:t>2/18/2026</a:t>
            </a:fld>
            <a:endParaRPr lang="en-US"/>
          </a:p>
        </p:txBody>
      </p:sp>
      <p:sp>
        <p:nvSpPr>
          <p:cNvPr id="5" name="Footer Placeholder 4">
            <a:extLst>
              <a:ext uri="{FF2B5EF4-FFF2-40B4-BE49-F238E27FC236}">
                <a16:creationId xmlns:a16="http://schemas.microsoft.com/office/drawing/2014/main" id="{6EEF9186-B5AB-9D32-FBE1-C493634C5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11F62B-4F38-BF89-0435-C42617DBE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3E4FE-AE32-E54E-A029-294EA7C0E6EB}" type="slidenum">
              <a:rPr lang="en-US" smtClean="0"/>
              <a:t>‹#›</a:t>
            </a:fld>
            <a:endParaRPr lang="en-US"/>
          </a:p>
        </p:txBody>
      </p:sp>
    </p:spTree>
    <p:extLst>
      <p:ext uri="{BB962C8B-B14F-4D97-AF65-F5344CB8AC3E}">
        <p14:creationId xmlns:p14="http://schemas.microsoft.com/office/powerpoint/2010/main" val="414500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70" r:id="rId5"/>
    <p:sldLayoutId id="2147483671" r:id="rId6"/>
    <p:sldLayoutId id="2147483672" r:id="rId7"/>
    <p:sldLayoutId id="2147483673" r:id="rId8"/>
    <p:sldLayoutId id="2147483674" r:id="rId9"/>
    <p:sldLayoutId id="2147483675" r:id="rId10"/>
    <p:sldLayoutId id="2147483676" r:id="rId11"/>
    <p:sldLayoutId id="2147483679" r:id="rId12"/>
    <p:sldLayoutId id="2147483651" r:id="rId13"/>
    <p:sldLayoutId id="2147483660" r:id="rId14"/>
    <p:sldLayoutId id="2147483677" r:id="rId15"/>
    <p:sldLayoutId id="2147483661" r:id="rId16"/>
    <p:sldLayoutId id="2147483678" r:id="rId17"/>
    <p:sldLayoutId id="2147483662" r:id="rId18"/>
  </p:sldLayoutIdLs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Gordon.Watson@vanl.co.uk" TargetMode="External"/><Relationship Id="rId2" Type="http://schemas.openxmlformats.org/officeDocument/2006/relationships/hyperlink" Target="mailto:Marta.Szczepanska@vanl.co.uk" TargetMode="Externa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hyperlink" Target="mailto:Grant.mclean@vanl.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8B56BD-FF95-277E-8B07-EC7EC238BBE1}"/>
              </a:ext>
            </a:extLst>
          </p:cNvPr>
          <p:cNvSpPr/>
          <p:nvPr/>
        </p:nvSpPr>
        <p:spPr>
          <a:xfrm>
            <a:off x="294786" y="5494846"/>
            <a:ext cx="3511296" cy="10881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84264B-7AA3-6C3D-BD5F-E3A7FE206B37}"/>
              </a:ext>
            </a:extLst>
          </p:cNvPr>
          <p:cNvSpPr>
            <a:spLocks noGrp="1"/>
          </p:cNvSpPr>
          <p:nvPr>
            <p:ph type="ctrTitle"/>
          </p:nvPr>
        </p:nvSpPr>
        <p:spPr>
          <a:xfrm>
            <a:off x="1328058" y="1192337"/>
            <a:ext cx="6330043" cy="1384244"/>
          </a:xfrm>
        </p:spPr>
        <p:txBody>
          <a:bodyPr/>
          <a:lstStyle/>
          <a:p>
            <a:r>
              <a:rPr lang="en-US" dirty="0"/>
              <a:t>Community Solutions Thematic Fund</a:t>
            </a:r>
          </a:p>
        </p:txBody>
      </p:sp>
      <p:sp>
        <p:nvSpPr>
          <p:cNvPr id="3" name="Subtitle 2">
            <a:extLst>
              <a:ext uri="{FF2B5EF4-FFF2-40B4-BE49-F238E27FC236}">
                <a16:creationId xmlns:a16="http://schemas.microsoft.com/office/drawing/2014/main" id="{086F0420-94A1-8B55-2E7F-E7B611183CE7}"/>
              </a:ext>
            </a:extLst>
          </p:cNvPr>
          <p:cNvSpPr>
            <a:spLocks noGrp="1"/>
          </p:cNvSpPr>
          <p:nvPr>
            <p:ph type="subTitle" idx="1"/>
          </p:nvPr>
        </p:nvSpPr>
        <p:spPr/>
        <p:txBody>
          <a:bodyPr>
            <a:normAutofit lnSpcReduction="10000"/>
          </a:bodyPr>
          <a:lstStyle/>
          <a:p>
            <a:r>
              <a:rPr lang="en-US" dirty="0"/>
              <a:t>18</a:t>
            </a:r>
            <a:r>
              <a:rPr lang="en-US" baseline="30000" dirty="0"/>
              <a:t>th</a:t>
            </a:r>
            <a:r>
              <a:rPr lang="en-US" dirty="0"/>
              <a:t> February 2026</a:t>
            </a:r>
          </a:p>
        </p:txBody>
      </p:sp>
      <p:pic>
        <p:nvPicPr>
          <p:cNvPr id="4" name="Picture 3" descr="Logo, company name&#10;&#10;Description automatically generated">
            <a:extLst>
              <a:ext uri="{FF2B5EF4-FFF2-40B4-BE49-F238E27FC236}">
                <a16:creationId xmlns:a16="http://schemas.microsoft.com/office/drawing/2014/main" id="{2DC636C4-E089-4A9B-8CB5-85AA0777B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485" y="13520"/>
            <a:ext cx="1475995" cy="1994589"/>
          </a:xfrm>
          <a:prstGeom prst="rect">
            <a:avLst/>
          </a:prstGeom>
        </p:spPr>
      </p:pic>
      <p:sp>
        <p:nvSpPr>
          <p:cNvPr id="5" name="TextBox 4">
            <a:extLst>
              <a:ext uri="{FF2B5EF4-FFF2-40B4-BE49-F238E27FC236}">
                <a16:creationId xmlns:a16="http://schemas.microsoft.com/office/drawing/2014/main" id="{DDB07162-6C1A-44C9-E3EE-3A0EAF62DB35}"/>
              </a:ext>
            </a:extLst>
          </p:cNvPr>
          <p:cNvSpPr txBox="1"/>
          <p:nvPr/>
        </p:nvSpPr>
        <p:spPr>
          <a:xfrm>
            <a:off x="985519" y="4230581"/>
            <a:ext cx="6035040" cy="369332"/>
          </a:xfrm>
          <a:prstGeom prst="rect">
            <a:avLst/>
          </a:prstGeom>
          <a:noFill/>
        </p:spPr>
        <p:txBody>
          <a:bodyPr wrap="square" rtlCol="0">
            <a:spAutoFit/>
          </a:bodyPr>
          <a:lstStyle/>
          <a:p>
            <a:r>
              <a:rPr lang="en-GB">
                <a:solidFill>
                  <a:schemeClr val="bg1"/>
                </a:solidFill>
              </a:rPr>
              <a:t>Gordon Watson &amp; Marta Szczepanska</a:t>
            </a:r>
          </a:p>
        </p:txBody>
      </p:sp>
      <p:pic>
        <p:nvPicPr>
          <p:cNvPr id="9" name="Picture 8" descr="A purple and blue text on a black background&#10;&#10;Description automatically generated">
            <a:extLst>
              <a:ext uri="{FF2B5EF4-FFF2-40B4-BE49-F238E27FC236}">
                <a16:creationId xmlns:a16="http://schemas.microsoft.com/office/drawing/2014/main" id="{D978F9FA-1720-40A1-386B-A379BF9EFB30}"/>
              </a:ext>
            </a:extLst>
          </p:cNvPr>
          <p:cNvPicPr>
            <a:picLocks noChangeAspect="1"/>
          </p:cNvPicPr>
          <p:nvPr/>
        </p:nvPicPr>
        <p:blipFill>
          <a:blip r:embed="rId3"/>
          <a:stretch>
            <a:fillRect/>
          </a:stretch>
        </p:blipFill>
        <p:spPr>
          <a:xfrm>
            <a:off x="733401" y="5686514"/>
            <a:ext cx="2857143" cy="628571"/>
          </a:xfrm>
          <a:prstGeom prst="rect">
            <a:avLst/>
          </a:prstGeom>
        </p:spPr>
      </p:pic>
    </p:spTree>
    <p:extLst>
      <p:ext uri="{BB962C8B-B14F-4D97-AF65-F5344CB8AC3E}">
        <p14:creationId xmlns:p14="http://schemas.microsoft.com/office/powerpoint/2010/main" val="152823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BEA4C-A94F-5FE7-D823-23CBF0A95DF9}"/>
              </a:ext>
            </a:extLst>
          </p:cNvPr>
          <p:cNvSpPr>
            <a:spLocks noGrp="1"/>
          </p:cNvSpPr>
          <p:nvPr>
            <p:ph type="title"/>
          </p:nvPr>
        </p:nvSpPr>
        <p:spPr/>
        <p:txBody>
          <a:bodyPr/>
          <a:lstStyle/>
          <a:p>
            <a:r>
              <a:rPr lang="en-GB" dirty="0"/>
              <a:t>Application B:</a:t>
            </a:r>
            <a:br>
              <a:rPr lang="en-GB" dirty="0"/>
            </a:br>
            <a:r>
              <a:rPr lang="en-US" dirty="0">
                <a:latin typeface="Acumin-Pro"/>
              </a:rPr>
              <a:t>Under Represent Areas Strand</a:t>
            </a:r>
            <a:endParaRPr lang="en-GB" dirty="0"/>
          </a:p>
        </p:txBody>
      </p:sp>
    </p:spTree>
    <p:extLst>
      <p:ext uri="{BB962C8B-B14F-4D97-AF65-F5344CB8AC3E}">
        <p14:creationId xmlns:p14="http://schemas.microsoft.com/office/powerpoint/2010/main" val="45068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0F76-BD3C-B76D-D2D0-BB7D315E4ABE}"/>
              </a:ext>
            </a:extLst>
          </p:cNvPr>
          <p:cNvSpPr>
            <a:spLocks noGrp="1"/>
          </p:cNvSpPr>
          <p:nvPr>
            <p:ph type="title"/>
          </p:nvPr>
        </p:nvSpPr>
        <p:spPr/>
        <p:txBody>
          <a:bodyPr/>
          <a:lstStyle/>
          <a:p>
            <a:r>
              <a:rPr lang="en-GB" sz="3200" dirty="0"/>
              <a:t>The Under Represented Areas</a:t>
            </a:r>
            <a:r>
              <a:rPr lang="en-US" sz="3200" dirty="0"/>
              <a:t> Strand</a:t>
            </a:r>
          </a:p>
        </p:txBody>
      </p:sp>
      <p:sp>
        <p:nvSpPr>
          <p:cNvPr id="3" name="TextBox 2">
            <a:extLst>
              <a:ext uri="{FF2B5EF4-FFF2-40B4-BE49-F238E27FC236}">
                <a16:creationId xmlns:a16="http://schemas.microsoft.com/office/drawing/2014/main" id="{6E680E04-5A46-FA97-57DF-FC728D8F06ED}"/>
              </a:ext>
            </a:extLst>
          </p:cNvPr>
          <p:cNvSpPr txBox="1"/>
          <p:nvPr/>
        </p:nvSpPr>
        <p:spPr>
          <a:xfrm>
            <a:off x="600746" y="1595021"/>
            <a:ext cx="10180320" cy="4893647"/>
          </a:xfrm>
          <a:prstGeom prst="rect">
            <a:avLst/>
          </a:prstGeom>
          <a:noFill/>
        </p:spPr>
        <p:txBody>
          <a:bodyPr wrap="square" rtlCol="0">
            <a:spAutoFit/>
          </a:bodyPr>
          <a:lstStyle/>
          <a:p>
            <a:pPr marL="285750" indent="-285750" algn="just">
              <a:buFont typeface="Arial" panose="020B0604020202020204" pitchFamily="34" charset="0"/>
              <a:buChar char="•"/>
            </a:pPr>
            <a:r>
              <a:rPr lang="en-GB" sz="2400" b="0" i="0" dirty="0">
                <a:solidFill>
                  <a:srgbClr val="000000"/>
                </a:solidFill>
                <a:effectLst/>
                <a:latin typeface="Acumin-Pro"/>
              </a:rPr>
              <a:t>This strand will have £100,00 available for applications. </a:t>
            </a:r>
          </a:p>
          <a:p>
            <a:pPr algn="just"/>
            <a:endParaRPr lang="en-GB" sz="2400" dirty="0">
              <a:solidFill>
                <a:srgbClr val="000000"/>
              </a:solidFill>
              <a:latin typeface="Acumin-Pro"/>
            </a:endParaRPr>
          </a:p>
          <a:p>
            <a:pPr marL="285750" indent="-285750" algn="just">
              <a:buFont typeface="Arial" panose="020B0604020202020204" pitchFamily="34" charset="0"/>
              <a:buChar char="•"/>
            </a:pPr>
            <a:r>
              <a:rPr lang="en-GB" sz="2400" dirty="0">
                <a:solidFill>
                  <a:srgbClr val="000000"/>
                </a:solidFill>
                <a:latin typeface="Acumin-Pro"/>
              </a:rPr>
              <a:t>In a recent analysis of funded projects across all VANL held funds in addition to conversations with other funders, it was identified areas within two localities VANL receive limited applications which VANL would like to support.</a:t>
            </a:r>
          </a:p>
          <a:p>
            <a:pPr marL="742950" lvl="1" indent="-285750" algn="just">
              <a:buFont typeface="Arial" panose="020B0604020202020204" pitchFamily="34" charset="0"/>
              <a:buChar char="•"/>
            </a:pPr>
            <a:r>
              <a:rPr lang="en-GB" sz="2400" dirty="0">
                <a:solidFill>
                  <a:srgbClr val="000000"/>
                </a:solidFill>
                <a:latin typeface="Acumin-Pro"/>
              </a:rPr>
              <a:t>Northern Corridor</a:t>
            </a:r>
          </a:p>
          <a:p>
            <a:pPr marL="742950" lvl="1" indent="-285750" algn="just">
              <a:buFont typeface="Arial" panose="020B0604020202020204" pitchFamily="34" charset="0"/>
              <a:buChar char="•"/>
            </a:pPr>
            <a:r>
              <a:rPr lang="en-GB" sz="2400" dirty="0">
                <a:solidFill>
                  <a:srgbClr val="000000"/>
                </a:solidFill>
                <a:latin typeface="Acumin-Pro"/>
              </a:rPr>
              <a:t>the surrounding villages of the Airdrie Locality.</a:t>
            </a:r>
          </a:p>
          <a:p>
            <a:pPr lvl="1" algn="just"/>
            <a:endParaRPr lang="en-GB" sz="2400" dirty="0">
              <a:solidFill>
                <a:srgbClr val="000000"/>
              </a:solidFill>
              <a:latin typeface="Acumin-Pro"/>
            </a:endParaRPr>
          </a:p>
          <a:p>
            <a:pPr marL="285750" indent="-285750" algn="just">
              <a:buFont typeface="Arial" panose="020B0604020202020204" pitchFamily="34" charset="0"/>
              <a:buChar char="•"/>
            </a:pPr>
            <a:r>
              <a:rPr lang="en-GB" sz="2400" dirty="0">
                <a:solidFill>
                  <a:srgbClr val="000000"/>
                </a:solidFill>
                <a:latin typeface="Acumin-Pro"/>
              </a:rPr>
              <a:t>With the aim of strengthening supports for the residents of both of these areas this strand seeks applications for dedicated projects within these two areas. Priority activities within this stand will take the same approach as the innovation strand</a:t>
            </a:r>
          </a:p>
          <a:p>
            <a:pPr marL="742950" lvl="1" indent="-285750" algn="just">
              <a:buFont typeface="Arial" panose="020B0604020202020204" pitchFamily="34" charset="0"/>
              <a:buChar char="•"/>
            </a:pPr>
            <a:endParaRPr lang="en-GB" sz="2400" dirty="0">
              <a:solidFill>
                <a:srgbClr val="000000"/>
              </a:solidFill>
              <a:latin typeface="Acumin-Pro"/>
            </a:endParaRPr>
          </a:p>
        </p:txBody>
      </p:sp>
    </p:spTree>
    <p:extLst>
      <p:ext uri="{BB962C8B-B14F-4D97-AF65-F5344CB8AC3E}">
        <p14:creationId xmlns:p14="http://schemas.microsoft.com/office/powerpoint/2010/main" val="377258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71C6-9533-23BB-89A4-CD82D16B4AFF}"/>
              </a:ext>
            </a:extLst>
          </p:cNvPr>
          <p:cNvSpPr>
            <a:spLocks noGrp="1"/>
          </p:cNvSpPr>
          <p:nvPr>
            <p:ph type="title"/>
          </p:nvPr>
        </p:nvSpPr>
        <p:spPr/>
        <p:txBody>
          <a:bodyPr/>
          <a:lstStyle/>
          <a:p>
            <a:r>
              <a:rPr lang="en-GB" dirty="0"/>
              <a:t>Areas covered</a:t>
            </a:r>
          </a:p>
        </p:txBody>
      </p:sp>
      <p:graphicFrame>
        <p:nvGraphicFramePr>
          <p:cNvPr id="4" name="Table 3">
            <a:extLst>
              <a:ext uri="{FF2B5EF4-FFF2-40B4-BE49-F238E27FC236}">
                <a16:creationId xmlns:a16="http://schemas.microsoft.com/office/drawing/2014/main" id="{B04F13ED-ABD1-4E49-86C4-147FB98D2E8B}"/>
              </a:ext>
            </a:extLst>
          </p:cNvPr>
          <p:cNvGraphicFramePr>
            <a:graphicFrameLocks noGrp="1"/>
          </p:cNvGraphicFramePr>
          <p:nvPr>
            <p:extLst>
              <p:ext uri="{D42A27DB-BD31-4B8C-83A1-F6EECF244321}">
                <p14:modId xmlns:p14="http://schemas.microsoft.com/office/powerpoint/2010/main" val="4056365442"/>
              </p:ext>
            </p:extLst>
          </p:nvPr>
        </p:nvGraphicFramePr>
        <p:xfrm>
          <a:off x="457200" y="1556092"/>
          <a:ext cx="10040470" cy="4921729"/>
        </p:xfrm>
        <a:graphic>
          <a:graphicData uri="http://schemas.openxmlformats.org/drawingml/2006/table">
            <a:tbl>
              <a:tblPr firstRow="1" bandRow="1">
                <a:tableStyleId>{5C22544A-7EE6-4342-B048-85BDC9FD1C3A}</a:tableStyleId>
              </a:tblPr>
              <a:tblGrid>
                <a:gridCol w="5020235">
                  <a:extLst>
                    <a:ext uri="{9D8B030D-6E8A-4147-A177-3AD203B41FA5}">
                      <a16:colId xmlns:a16="http://schemas.microsoft.com/office/drawing/2014/main" val="2041226902"/>
                    </a:ext>
                  </a:extLst>
                </a:gridCol>
                <a:gridCol w="5020235">
                  <a:extLst>
                    <a:ext uri="{9D8B030D-6E8A-4147-A177-3AD203B41FA5}">
                      <a16:colId xmlns:a16="http://schemas.microsoft.com/office/drawing/2014/main" val="2617381763"/>
                    </a:ext>
                  </a:extLst>
                </a:gridCol>
              </a:tblGrid>
              <a:tr h="287152">
                <a:tc>
                  <a:txBody>
                    <a:bodyPr/>
                    <a:lstStyle/>
                    <a:p>
                      <a:r>
                        <a:rPr lang="en-GB" dirty="0"/>
                        <a:t>Northern Corridor</a:t>
                      </a:r>
                    </a:p>
                  </a:txBody>
                  <a:tcPr/>
                </a:tc>
                <a:tc>
                  <a:txBody>
                    <a:bodyPr/>
                    <a:lstStyle/>
                    <a:p>
                      <a:r>
                        <a:rPr lang="en-GB" dirty="0"/>
                        <a:t>The surrounding villages of the Airdrie Locality</a:t>
                      </a:r>
                    </a:p>
                  </a:txBody>
                  <a:tcPr/>
                </a:tc>
                <a:extLst>
                  <a:ext uri="{0D108BD9-81ED-4DB2-BD59-A6C34878D82A}">
                    <a16:rowId xmlns:a16="http://schemas.microsoft.com/office/drawing/2014/main" val="2157932291"/>
                  </a:ext>
                </a:extLst>
              </a:tr>
              <a:tr h="414179">
                <a:tc>
                  <a:txBody>
                    <a:bodyPr/>
                    <a:lstStyle/>
                    <a:p>
                      <a:r>
                        <a:rPr lang="en-GB" sz="1800" kern="1200" dirty="0">
                          <a:solidFill>
                            <a:schemeClr val="dk1"/>
                          </a:solidFill>
                          <a:effectLst/>
                          <a:latin typeface="+mn-lt"/>
                          <a:ea typeface="+mn-ea"/>
                          <a:cs typeface="+mn-cs"/>
                        </a:rPr>
                        <a:t>Auchinloch</a:t>
                      </a:r>
                      <a:endParaRPr lang="en-GB" dirty="0"/>
                    </a:p>
                  </a:txBody>
                  <a:tcPr/>
                </a:tc>
                <a:tc>
                  <a:txBody>
                    <a:bodyPr/>
                    <a:lstStyle/>
                    <a:p>
                      <a:r>
                        <a:rPr lang="en-GB" sz="1800" kern="1200" dirty="0" err="1">
                          <a:solidFill>
                            <a:schemeClr val="dk1"/>
                          </a:solidFill>
                          <a:effectLst/>
                          <a:latin typeface="+mn-lt"/>
                          <a:ea typeface="+mn-ea"/>
                          <a:cs typeface="+mn-cs"/>
                        </a:rPr>
                        <a:t>Chapelhall</a:t>
                      </a:r>
                      <a:endParaRPr lang="en-GB" dirty="0"/>
                    </a:p>
                  </a:txBody>
                  <a:tcPr/>
                </a:tc>
                <a:extLst>
                  <a:ext uri="{0D108BD9-81ED-4DB2-BD59-A6C34878D82A}">
                    <a16:rowId xmlns:a16="http://schemas.microsoft.com/office/drawing/2014/main" val="4071696859"/>
                  </a:ext>
                </a:extLst>
              </a:tr>
              <a:tr h="414179">
                <a:tc>
                  <a:txBody>
                    <a:bodyPr/>
                    <a:lstStyle/>
                    <a:p>
                      <a:r>
                        <a:rPr lang="en-GB" sz="1800" kern="1200" dirty="0" err="1">
                          <a:solidFill>
                            <a:schemeClr val="dk1"/>
                          </a:solidFill>
                          <a:effectLst/>
                          <a:latin typeface="+mn-lt"/>
                          <a:ea typeface="+mn-ea"/>
                          <a:cs typeface="+mn-cs"/>
                        </a:rPr>
                        <a:t>Cardowan</a:t>
                      </a:r>
                      <a:endParaRPr lang="en-GB" dirty="0"/>
                    </a:p>
                  </a:txBody>
                  <a:tcPr/>
                </a:tc>
                <a:tc>
                  <a:txBody>
                    <a:bodyPr/>
                    <a:lstStyle/>
                    <a:p>
                      <a:r>
                        <a:rPr lang="en-GB" sz="1800" kern="1200" dirty="0" err="1">
                          <a:solidFill>
                            <a:schemeClr val="dk1"/>
                          </a:solidFill>
                          <a:effectLst/>
                          <a:latin typeface="+mn-lt"/>
                          <a:ea typeface="+mn-ea"/>
                          <a:cs typeface="+mn-cs"/>
                        </a:rPr>
                        <a:t>Calderbank</a:t>
                      </a:r>
                      <a:endParaRPr lang="en-GB" dirty="0"/>
                    </a:p>
                  </a:txBody>
                  <a:tcPr/>
                </a:tc>
                <a:extLst>
                  <a:ext uri="{0D108BD9-81ED-4DB2-BD59-A6C34878D82A}">
                    <a16:rowId xmlns:a16="http://schemas.microsoft.com/office/drawing/2014/main" val="2132732121"/>
                  </a:ext>
                </a:extLst>
              </a:tr>
              <a:tr h="414179">
                <a:tc>
                  <a:txBody>
                    <a:bodyPr/>
                    <a:lstStyle/>
                    <a:p>
                      <a:r>
                        <a:rPr lang="en-GB" sz="1800" kern="1200" dirty="0">
                          <a:solidFill>
                            <a:schemeClr val="dk1"/>
                          </a:solidFill>
                          <a:effectLst/>
                          <a:latin typeface="+mn-lt"/>
                          <a:ea typeface="+mn-ea"/>
                          <a:cs typeface="+mn-cs"/>
                        </a:rPr>
                        <a:t>Chryston</a:t>
                      </a:r>
                      <a:endParaRPr lang="en-GB" dirty="0"/>
                    </a:p>
                  </a:txBody>
                  <a:tcPr/>
                </a:tc>
                <a:tc>
                  <a:txBody>
                    <a:bodyPr/>
                    <a:lstStyle/>
                    <a:p>
                      <a:r>
                        <a:rPr lang="en-GB" sz="1800" kern="1200" dirty="0" err="1">
                          <a:solidFill>
                            <a:schemeClr val="dk1"/>
                          </a:solidFill>
                          <a:effectLst/>
                          <a:latin typeface="+mn-lt"/>
                          <a:ea typeface="+mn-ea"/>
                          <a:cs typeface="+mn-cs"/>
                        </a:rPr>
                        <a:t>Caldercruix</a:t>
                      </a:r>
                      <a:endParaRPr lang="en-GB" dirty="0"/>
                    </a:p>
                  </a:txBody>
                  <a:tcPr/>
                </a:tc>
                <a:extLst>
                  <a:ext uri="{0D108BD9-81ED-4DB2-BD59-A6C34878D82A}">
                    <a16:rowId xmlns:a16="http://schemas.microsoft.com/office/drawing/2014/main" val="2586072336"/>
                  </a:ext>
                </a:extLst>
              </a:tr>
              <a:tr h="414179">
                <a:tc>
                  <a:txBody>
                    <a:bodyPr/>
                    <a:lstStyle/>
                    <a:p>
                      <a:r>
                        <a:rPr lang="en-GB" sz="1800" kern="1200" dirty="0" err="1">
                          <a:solidFill>
                            <a:schemeClr val="dk1"/>
                          </a:solidFill>
                          <a:effectLst/>
                          <a:latin typeface="+mn-lt"/>
                          <a:ea typeface="+mn-ea"/>
                          <a:cs typeface="+mn-cs"/>
                        </a:rPr>
                        <a:t>Gartcosh</a:t>
                      </a:r>
                      <a:endParaRPr lang="en-GB" dirty="0"/>
                    </a:p>
                  </a:txBody>
                  <a:tcPr/>
                </a:tc>
                <a:tc>
                  <a:txBody>
                    <a:bodyPr/>
                    <a:lstStyle/>
                    <a:p>
                      <a:r>
                        <a:rPr lang="en-GB" sz="1800" kern="1200" dirty="0" err="1">
                          <a:solidFill>
                            <a:schemeClr val="dk1"/>
                          </a:solidFill>
                          <a:effectLst/>
                          <a:latin typeface="+mn-lt"/>
                          <a:ea typeface="+mn-ea"/>
                          <a:cs typeface="+mn-cs"/>
                        </a:rPr>
                        <a:t>Glenmavis</a:t>
                      </a:r>
                      <a:endParaRPr lang="en-GB" dirty="0"/>
                    </a:p>
                  </a:txBody>
                  <a:tcPr/>
                </a:tc>
                <a:extLst>
                  <a:ext uri="{0D108BD9-81ED-4DB2-BD59-A6C34878D82A}">
                    <a16:rowId xmlns:a16="http://schemas.microsoft.com/office/drawing/2014/main" val="3783692792"/>
                  </a:ext>
                </a:extLst>
              </a:tr>
              <a:tr h="414179">
                <a:tc>
                  <a:txBody>
                    <a:bodyPr/>
                    <a:lstStyle/>
                    <a:p>
                      <a:r>
                        <a:rPr lang="en-GB" sz="1800" kern="1200" dirty="0" err="1">
                          <a:solidFill>
                            <a:schemeClr val="dk1"/>
                          </a:solidFill>
                          <a:effectLst/>
                          <a:latin typeface="+mn-lt"/>
                          <a:ea typeface="+mn-ea"/>
                          <a:cs typeface="+mn-cs"/>
                        </a:rPr>
                        <a:t>Glenboig</a:t>
                      </a:r>
                      <a:endParaRPr lang="en-GB" dirty="0"/>
                    </a:p>
                  </a:txBody>
                  <a:tcPr/>
                </a:tc>
                <a:tc>
                  <a:txBody>
                    <a:bodyPr/>
                    <a:lstStyle/>
                    <a:p>
                      <a:r>
                        <a:rPr lang="en-GB" sz="1800" kern="1200" dirty="0" err="1">
                          <a:solidFill>
                            <a:schemeClr val="dk1"/>
                          </a:solidFill>
                          <a:effectLst/>
                          <a:latin typeface="+mn-lt"/>
                          <a:ea typeface="+mn-ea"/>
                          <a:cs typeface="+mn-cs"/>
                        </a:rPr>
                        <a:t>Longriggend</a:t>
                      </a:r>
                      <a:endParaRPr lang="en-GB" dirty="0"/>
                    </a:p>
                  </a:txBody>
                  <a:tcPr/>
                </a:tc>
                <a:extLst>
                  <a:ext uri="{0D108BD9-81ED-4DB2-BD59-A6C34878D82A}">
                    <a16:rowId xmlns:a16="http://schemas.microsoft.com/office/drawing/2014/main" val="3584468524"/>
                  </a:ext>
                </a:extLst>
              </a:tr>
              <a:tr h="414179">
                <a:tc>
                  <a:txBody>
                    <a:bodyPr/>
                    <a:lstStyle/>
                    <a:p>
                      <a:r>
                        <a:rPr lang="en-GB" sz="1800" kern="1200" dirty="0" err="1">
                          <a:solidFill>
                            <a:schemeClr val="dk1"/>
                          </a:solidFill>
                          <a:effectLst/>
                          <a:latin typeface="+mn-lt"/>
                          <a:ea typeface="+mn-ea"/>
                          <a:cs typeface="+mn-cs"/>
                        </a:rPr>
                        <a:t>Mollinsburn</a:t>
                      </a:r>
                      <a:endParaRPr lang="en-GB" dirty="0"/>
                    </a:p>
                  </a:txBody>
                  <a:tcPr/>
                </a:tc>
                <a:tc>
                  <a:txBody>
                    <a:bodyPr/>
                    <a:lstStyle/>
                    <a:p>
                      <a:r>
                        <a:rPr lang="en-GB" sz="1800" kern="1200" dirty="0">
                          <a:solidFill>
                            <a:schemeClr val="dk1"/>
                          </a:solidFill>
                          <a:effectLst/>
                          <a:latin typeface="+mn-lt"/>
                          <a:ea typeface="+mn-ea"/>
                          <a:cs typeface="+mn-cs"/>
                        </a:rPr>
                        <a:t>Plains</a:t>
                      </a:r>
                      <a:endParaRPr lang="en-GB" dirty="0"/>
                    </a:p>
                  </a:txBody>
                  <a:tcPr/>
                </a:tc>
                <a:extLst>
                  <a:ext uri="{0D108BD9-81ED-4DB2-BD59-A6C34878D82A}">
                    <a16:rowId xmlns:a16="http://schemas.microsoft.com/office/drawing/2014/main" val="1560468395"/>
                  </a:ext>
                </a:extLst>
              </a:tr>
              <a:tr h="414179">
                <a:tc>
                  <a:txBody>
                    <a:bodyPr/>
                    <a:lstStyle/>
                    <a:p>
                      <a:r>
                        <a:rPr lang="en-GB" sz="1800" kern="1200" dirty="0" err="1">
                          <a:solidFill>
                            <a:schemeClr val="dk1"/>
                          </a:solidFill>
                          <a:effectLst/>
                          <a:latin typeface="+mn-lt"/>
                          <a:ea typeface="+mn-ea"/>
                          <a:cs typeface="+mn-cs"/>
                        </a:rPr>
                        <a:t>Millerston</a:t>
                      </a:r>
                      <a:endParaRPr lang="en-GB" dirty="0"/>
                    </a:p>
                  </a:txBody>
                  <a:tcPr/>
                </a:tc>
                <a:tc>
                  <a:txBody>
                    <a:bodyPr/>
                    <a:lstStyle/>
                    <a:p>
                      <a:r>
                        <a:rPr lang="en-GB" sz="1800" kern="1200" dirty="0">
                          <a:solidFill>
                            <a:schemeClr val="dk1"/>
                          </a:solidFill>
                          <a:effectLst/>
                          <a:latin typeface="+mn-lt"/>
                          <a:ea typeface="+mn-ea"/>
                          <a:cs typeface="+mn-cs"/>
                        </a:rPr>
                        <a:t>Upperton</a:t>
                      </a:r>
                      <a:endParaRPr lang="en-GB" dirty="0"/>
                    </a:p>
                  </a:txBody>
                  <a:tcPr/>
                </a:tc>
                <a:extLst>
                  <a:ext uri="{0D108BD9-81ED-4DB2-BD59-A6C34878D82A}">
                    <a16:rowId xmlns:a16="http://schemas.microsoft.com/office/drawing/2014/main" val="3856499340"/>
                  </a:ext>
                </a:extLst>
              </a:tr>
              <a:tr h="414179">
                <a:tc>
                  <a:txBody>
                    <a:bodyPr/>
                    <a:lstStyle/>
                    <a:p>
                      <a:r>
                        <a:rPr lang="en-GB" sz="1800" kern="1200" dirty="0" err="1">
                          <a:solidFill>
                            <a:schemeClr val="dk1"/>
                          </a:solidFill>
                          <a:effectLst/>
                          <a:latin typeface="+mn-lt"/>
                          <a:ea typeface="+mn-ea"/>
                          <a:cs typeface="+mn-cs"/>
                        </a:rPr>
                        <a:t>Moodiesburn</a:t>
                      </a:r>
                      <a:endParaRPr lang="en-GB" dirty="0"/>
                    </a:p>
                  </a:txBody>
                  <a:tcPr/>
                </a:tc>
                <a:tc>
                  <a:txBody>
                    <a:bodyPr/>
                    <a:lstStyle/>
                    <a:p>
                      <a:r>
                        <a:rPr lang="en-GB" sz="1800" kern="1200" dirty="0" err="1">
                          <a:solidFill>
                            <a:schemeClr val="dk1"/>
                          </a:solidFill>
                          <a:effectLst/>
                          <a:latin typeface="+mn-lt"/>
                          <a:ea typeface="+mn-ea"/>
                          <a:cs typeface="+mn-cs"/>
                        </a:rPr>
                        <a:t>Wattston</a:t>
                      </a:r>
                      <a:endParaRPr lang="en-GB" dirty="0"/>
                    </a:p>
                  </a:txBody>
                  <a:tcPr/>
                </a:tc>
                <a:extLst>
                  <a:ext uri="{0D108BD9-81ED-4DB2-BD59-A6C34878D82A}">
                    <a16:rowId xmlns:a16="http://schemas.microsoft.com/office/drawing/2014/main" val="2582482394"/>
                  </a:ext>
                </a:extLst>
              </a:tr>
              <a:tr h="414179">
                <a:tc>
                  <a:txBody>
                    <a:bodyPr/>
                    <a:lstStyle/>
                    <a:p>
                      <a:r>
                        <a:rPr lang="en-GB" sz="1800" kern="1200" dirty="0">
                          <a:solidFill>
                            <a:schemeClr val="dk1"/>
                          </a:solidFill>
                          <a:effectLst/>
                          <a:latin typeface="+mn-lt"/>
                          <a:ea typeface="+mn-ea"/>
                          <a:cs typeface="+mn-cs"/>
                        </a:rPr>
                        <a:t>Mount Ellen</a:t>
                      </a:r>
                      <a:endParaRPr lang="en-GB" dirty="0"/>
                    </a:p>
                  </a:txBody>
                  <a:tcPr/>
                </a:tc>
                <a:tc>
                  <a:txBody>
                    <a:bodyPr/>
                    <a:lstStyle/>
                    <a:p>
                      <a:endParaRPr lang="en-GB" dirty="0"/>
                    </a:p>
                  </a:txBody>
                  <a:tcPr/>
                </a:tc>
                <a:extLst>
                  <a:ext uri="{0D108BD9-81ED-4DB2-BD59-A6C34878D82A}">
                    <a16:rowId xmlns:a16="http://schemas.microsoft.com/office/drawing/2014/main" val="2491803772"/>
                  </a:ext>
                </a:extLst>
              </a:tr>
              <a:tr h="414179">
                <a:tc>
                  <a:txBody>
                    <a:bodyPr/>
                    <a:lstStyle/>
                    <a:p>
                      <a:r>
                        <a:rPr lang="en-GB" sz="1800" kern="1200" dirty="0" err="1">
                          <a:solidFill>
                            <a:schemeClr val="dk1"/>
                          </a:solidFill>
                          <a:effectLst/>
                          <a:latin typeface="+mn-lt"/>
                          <a:ea typeface="+mn-ea"/>
                          <a:cs typeface="+mn-cs"/>
                        </a:rPr>
                        <a:t>Muirhead</a:t>
                      </a:r>
                      <a:endParaRPr lang="en-GB" dirty="0"/>
                    </a:p>
                  </a:txBody>
                  <a:tcPr/>
                </a:tc>
                <a:tc>
                  <a:txBody>
                    <a:bodyPr/>
                    <a:lstStyle/>
                    <a:p>
                      <a:endParaRPr lang="en-GB" dirty="0"/>
                    </a:p>
                  </a:txBody>
                  <a:tcPr/>
                </a:tc>
                <a:extLst>
                  <a:ext uri="{0D108BD9-81ED-4DB2-BD59-A6C34878D82A}">
                    <a16:rowId xmlns:a16="http://schemas.microsoft.com/office/drawing/2014/main" val="3335621070"/>
                  </a:ext>
                </a:extLst>
              </a:tr>
              <a:tr h="414179">
                <a:tc>
                  <a:txBody>
                    <a:bodyPr/>
                    <a:lstStyle/>
                    <a:p>
                      <a:r>
                        <a:rPr lang="en-GB" sz="1800" kern="1200" dirty="0" err="1">
                          <a:solidFill>
                            <a:schemeClr val="dk1"/>
                          </a:solidFill>
                          <a:effectLst/>
                          <a:latin typeface="+mn-lt"/>
                          <a:ea typeface="+mn-ea"/>
                          <a:cs typeface="+mn-cs"/>
                        </a:rPr>
                        <a:t>Stepps</a:t>
                      </a:r>
                      <a:endParaRPr lang="en-GB" dirty="0"/>
                    </a:p>
                  </a:txBody>
                  <a:tcPr/>
                </a:tc>
                <a:tc>
                  <a:txBody>
                    <a:bodyPr/>
                    <a:lstStyle/>
                    <a:p>
                      <a:endParaRPr lang="en-GB" dirty="0"/>
                    </a:p>
                  </a:txBody>
                  <a:tcPr/>
                </a:tc>
                <a:extLst>
                  <a:ext uri="{0D108BD9-81ED-4DB2-BD59-A6C34878D82A}">
                    <a16:rowId xmlns:a16="http://schemas.microsoft.com/office/drawing/2014/main" val="1086997512"/>
                  </a:ext>
                </a:extLst>
              </a:tr>
            </a:tbl>
          </a:graphicData>
        </a:graphic>
      </p:graphicFrame>
    </p:spTree>
    <p:extLst>
      <p:ext uri="{BB962C8B-B14F-4D97-AF65-F5344CB8AC3E}">
        <p14:creationId xmlns:p14="http://schemas.microsoft.com/office/powerpoint/2010/main" val="352023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53D4DB32-824F-9E1E-DD6C-D6B2AA919B62}"/>
              </a:ext>
            </a:extLst>
          </p:cNvPr>
          <p:cNvGraphicFramePr>
            <a:graphicFrameLocks/>
          </p:cNvGraphicFramePr>
          <p:nvPr>
            <p:extLst>
              <p:ext uri="{D42A27DB-BD31-4B8C-83A1-F6EECF244321}">
                <p14:modId xmlns:p14="http://schemas.microsoft.com/office/powerpoint/2010/main" val="1411339716"/>
              </p:ext>
            </p:extLst>
          </p:nvPr>
        </p:nvGraphicFramePr>
        <p:xfrm>
          <a:off x="838200" y="16529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26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AA6A3-4067-4A7C-40C5-67754E686E54}"/>
              </a:ext>
            </a:extLst>
          </p:cNvPr>
          <p:cNvSpPr>
            <a:spLocks noGrp="1"/>
          </p:cNvSpPr>
          <p:nvPr>
            <p:ph type="title"/>
          </p:nvPr>
        </p:nvSpPr>
        <p:spPr/>
        <p:txBody>
          <a:bodyPr/>
          <a:lstStyle/>
          <a:p>
            <a:r>
              <a:rPr lang="en-GB"/>
              <a:t>Funding stipulations</a:t>
            </a:r>
          </a:p>
        </p:txBody>
      </p:sp>
      <p:sp>
        <p:nvSpPr>
          <p:cNvPr id="4" name="TextBox 3">
            <a:extLst>
              <a:ext uri="{FF2B5EF4-FFF2-40B4-BE49-F238E27FC236}">
                <a16:creationId xmlns:a16="http://schemas.microsoft.com/office/drawing/2014/main" id="{06AB48A2-0A92-55FD-7662-DBA7F4194A96}"/>
              </a:ext>
            </a:extLst>
          </p:cNvPr>
          <p:cNvSpPr txBox="1"/>
          <p:nvPr/>
        </p:nvSpPr>
        <p:spPr>
          <a:xfrm>
            <a:off x="680551" y="1687354"/>
            <a:ext cx="10909193" cy="3323987"/>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Acumin-Pro"/>
                <a:cs typeface="Arial" panose="020B0604020202020204" pitchFamily="34" charset="0"/>
              </a:rPr>
              <a:t>Applications for the Innovation Strand and </a:t>
            </a:r>
            <a:r>
              <a:rPr lang="en-US" sz="2400" dirty="0">
                <a:latin typeface="Acumin-Pro"/>
              </a:rPr>
              <a:t>Under Represent Areas</a:t>
            </a:r>
            <a:r>
              <a:rPr lang="en-GB" sz="2400" dirty="0">
                <a:latin typeface="Acumin-Pro"/>
                <a:cs typeface="Arial" panose="020B0604020202020204" pitchFamily="34" charset="0"/>
              </a:rPr>
              <a:t> Strand can be for up to £30,000 with activities delivered between July 2026 and June 2027.</a:t>
            </a:r>
          </a:p>
          <a:p>
            <a:pPr algn="just"/>
            <a:endParaRPr lang="en-GB" sz="2400" dirty="0">
              <a:latin typeface="Acumin-Pro"/>
            </a:endParaRPr>
          </a:p>
          <a:p>
            <a:pPr marL="285750" indent="-285750" algn="just">
              <a:buFont typeface="Arial" panose="020B0604020202020204" pitchFamily="34" charset="0"/>
              <a:buChar char="•"/>
            </a:pPr>
            <a:r>
              <a:rPr lang="en-GB" sz="2400" dirty="0">
                <a:latin typeface="Acumin-Pro"/>
              </a:rPr>
              <a:t>Condition of grant- ALISS and Governance Reviews</a:t>
            </a:r>
          </a:p>
          <a:p>
            <a:pPr marL="285750" indent="-285750" algn="just">
              <a:buFont typeface="Arial" panose="020B0604020202020204" pitchFamily="34" charset="0"/>
              <a:buChar char="•"/>
            </a:pPr>
            <a:endParaRPr lang="en-GB" sz="2400" dirty="0">
              <a:latin typeface="Acumin-Pro"/>
            </a:endParaRPr>
          </a:p>
          <a:p>
            <a:pPr marL="285750" indent="-285750" algn="just">
              <a:buFont typeface="Arial" panose="020B0604020202020204" pitchFamily="34" charset="0"/>
              <a:buChar char="•"/>
            </a:pPr>
            <a:r>
              <a:rPr lang="en-GB" sz="2400" b="0" i="0" dirty="0">
                <a:solidFill>
                  <a:srgbClr val="000000"/>
                </a:solidFill>
                <a:effectLst/>
                <a:highlight>
                  <a:srgbClr val="FFFFFF"/>
                </a:highlight>
                <a:latin typeface="Acumin-Pro"/>
              </a:rPr>
              <a:t>Successful applicants will be provided with guidance and support to evaluate and report on their project’s progress, successes, challenges and learning through a mid- point and at the end of the project.</a:t>
            </a:r>
          </a:p>
          <a:p>
            <a:pPr algn="just"/>
            <a:endParaRPr lang="en-GB" dirty="0">
              <a:solidFill>
                <a:srgbClr val="000000"/>
              </a:solidFill>
              <a:highlight>
                <a:srgbClr val="FFFFFF"/>
              </a:highlight>
              <a:latin typeface="Acumin-Pro"/>
            </a:endParaRPr>
          </a:p>
        </p:txBody>
      </p:sp>
    </p:spTree>
    <p:extLst>
      <p:ext uri="{BB962C8B-B14F-4D97-AF65-F5344CB8AC3E}">
        <p14:creationId xmlns:p14="http://schemas.microsoft.com/office/powerpoint/2010/main" val="229726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C95721-1FB3-47FF-389D-D1E220A8D1FC}"/>
              </a:ext>
            </a:extLst>
          </p:cNvPr>
          <p:cNvGraphicFramePr>
            <a:graphicFrameLocks noGrp="1"/>
          </p:cNvGraphicFramePr>
          <p:nvPr>
            <p:extLst>
              <p:ext uri="{D42A27DB-BD31-4B8C-83A1-F6EECF244321}">
                <p14:modId xmlns:p14="http://schemas.microsoft.com/office/powerpoint/2010/main" val="3162907678"/>
              </p:ext>
            </p:extLst>
          </p:nvPr>
        </p:nvGraphicFramePr>
        <p:xfrm>
          <a:off x="1604784" y="555745"/>
          <a:ext cx="8712868" cy="4926459"/>
        </p:xfrm>
        <a:graphic>
          <a:graphicData uri="http://schemas.openxmlformats.org/drawingml/2006/table">
            <a:tbl>
              <a:tblPr firstRow="1" bandRow="1">
                <a:tableStyleId>{0505E3EF-67EA-436B-97B2-0124C06EBD24}</a:tableStyleId>
              </a:tblPr>
              <a:tblGrid>
                <a:gridCol w="4362648">
                  <a:extLst>
                    <a:ext uri="{9D8B030D-6E8A-4147-A177-3AD203B41FA5}">
                      <a16:colId xmlns:a16="http://schemas.microsoft.com/office/drawing/2014/main" val="859586517"/>
                    </a:ext>
                  </a:extLst>
                </a:gridCol>
                <a:gridCol w="4350220">
                  <a:extLst>
                    <a:ext uri="{9D8B030D-6E8A-4147-A177-3AD203B41FA5}">
                      <a16:colId xmlns:a16="http://schemas.microsoft.com/office/drawing/2014/main" val="618759673"/>
                    </a:ext>
                  </a:extLst>
                </a:gridCol>
              </a:tblGrid>
              <a:tr h="457078">
                <a:tc>
                  <a:txBody>
                    <a:bodyPr/>
                    <a:lstStyle/>
                    <a:p>
                      <a:pPr algn="l" rtl="0" fontAlgn="base"/>
                      <a:r>
                        <a:rPr lang="en-GB" sz="1800" b="0" dirty="0">
                          <a:effectLst/>
                          <a:latin typeface="Acumin-Pro"/>
                        </a:rPr>
                        <a:t>Applications Open </a:t>
                      </a:r>
                      <a:endParaRPr lang="en-GB" sz="2800" b="0" i="0" dirty="0">
                        <a:effectLst/>
                        <a:latin typeface="Acumin-Pro"/>
                      </a:endParaRPr>
                    </a:p>
                  </a:txBody>
                  <a:tcPr/>
                </a:tc>
                <a:tc>
                  <a:txBody>
                    <a:bodyPr/>
                    <a:lstStyle/>
                    <a:p>
                      <a:pPr algn="l" rtl="0" fontAlgn="base"/>
                      <a:r>
                        <a:rPr lang="en-GB" sz="1800" b="0" dirty="0">
                          <a:effectLst/>
                          <a:latin typeface="Acumin-Pro"/>
                        </a:rPr>
                        <a:t>16</a:t>
                      </a:r>
                      <a:r>
                        <a:rPr lang="en-GB" sz="1800" b="0" baseline="30000" dirty="0">
                          <a:effectLst/>
                          <a:latin typeface="Acumin-Pro"/>
                        </a:rPr>
                        <a:t>th</a:t>
                      </a:r>
                      <a:r>
                        <a:rPr lang="en-GB" sz="1800" b="0" dirty="0">
                          <a:effectLst/>
                          <a:latin typeface="Acumin-Pro"/>
                        </a:rPr>
                        <a:t> February 2026</a:t>
                      </a:r>
                      <a:endParaRPr lang="en-GB" sz="2800" b="0" i="0" dirty="0">
                        <a:effectLst/>
                        <a:latin typeface="Acumin-Pro"/>
                      </a:endParaRPr>
                    </a:p>
                  </a:txBody>
                  <a:tcPr/>
                </a:tc>
                <a:extLst>
                  <a:ext uri="{0D108BD9-81ED-4DB2-BD59-A6C34878D82A}">
                    <a16:rowId xmlns:a16="http://schemas.microsoft.com/office/drawing/2014/main" val="3749345024"/>
                  </a:ext>
                </a:extLst>
              </a:tr>
              <a:tr h="457078">
                <a:tc>
                  <a:txBody>
                    <a:bodyPr/>
                    <a:lstStyle/>
                    <a:p>
                      <a:pPr algn="l" rtl="0" fontAlgn="base"/>
                      <a:r>
                        <a:rPr lang="en-GB" sz="1800" b="0" dirty="0">
                          <a:effectLst/>
                          <a:latin typeface="Acumin-Pro"/>
                        </a:rPr>
                        <a:t>Information Session for Applicants  </a:t>
                      </a:r>
                      <a:endParaRPr lang="en-GB" sz="2800" b="0" i="0" dirty="0">
                        <a:effectLst/>
                        <a:latin typeface="Acumin-Pro"/>
                      </a:endParaRPr>
                    </a:p>
                  </a:txBody>
                  <a:tcPr/>
                </a:tc>
                <a:tc>
                  <a:txBody>
                    <a:bodyPr/>
                    <a:lstStyle/>
                    <a:p>
                      <a:pPr algn="l" rtl="0" fontAlgn="base"/>
                      <a:r>
                        <a:rPr lang="en-GB" sz="1800" b="0" dirty="0">
                          <a:effectLst/>
                          <a:latin typeface="Acumin-Pro"/>
                        </a:rPr>
                        <a:t>18</a:t>
                      </a:r>
                      <a:r>
                        <a:rPr lang="en-GB" sz="1800" b="0" baseline="30000" dirty="0">
                          <a:effectLst/>
                          <a:latin typeface="Acumin-Pro"/>
                        </a:rPr>
                        <a:t>th</a:t>
                      </a:r>
                      <a:r>
                        <a:rPr lang="en-GB" sz="1800" b="0" dirty="0">
                          <a:effectLst/>
                          <a:latin typeface="Acumin-Pro"/>
                        </a:rPr>
                        <a:t> February 2026</a:t>
                      </a:r>
                      <a:endParaRPr lang="en-GB" sz="2800" b="0" i="0" dirty="0">
                        <a:effectLst/>
                        <a:latin typeface="Acumin-Pro"/>
                      </a:endParaRPr>
                    </a:p>
                  </a:txBody>
                  <a:tcPr/>
                </a:tc>
                <a:extLst>
                  <a:ext uri="{0D108BD9-81ED-4DB2-BD59-A6C34878D82A}">
                    <a16:rowId xmlns:a16="http://schemas.microsoft.com/office/drawing/2014/main" val="2163407166"/>
                  </a:ext>
                </a:extLst>
              </a:tr>
              <a:tr h="538193">
                <a:tc>
                  <a:txBody>
                    <a:bodyPr/>
                    <a:lstStyle/>
                    <a:p>
                      <a:pPr algn="l" rtl="0" fontAlgn="base"/>
                      <a:r>
                        <a:rPr lang="en-GB" sz="1800" b="0" dirty="0">
                          <a:effectLst/>
                          <a:latin typeface="Acumin-Pro"/>
                        </a:rPr>
                        <a:t>Application Surgeries </a:t>
                      </a:r>
                      <a:endParaRPr lang="en-GB" sz="2800" b="0" i="0" dirty="0">
                        <a:effectLst/>
                        <a:latin typeface="Acumin-Pro"/>
                      </a:endParaRPr>
                    </a:p>
                  </a:txBody>
                  <a:tcPr/>
                </a:tc>
                <a:tc>
                  <a:txBody>
                    <a:bodyPr/>
                    <a:lstStyle/>
                    <a:p>
                      <a:pPr algn="l" rtl="0" fontAlgn="base">
                        <a:buFont typeface="Arial" panose="020B0604020202020204" pitchFamily="34" charset="0"/>
                        <a:buNone/>
                      </a:pPr>
                      <a:r>
                        <a:rPr lang="en-GB" sz="1800" b="0" dirty="0">
                          <a:effectLst/>
                          <a:latin typeface="Acumin-Pro"/>
                        </a:rPr>
                        <a:t>12</a:t>
                      </a:r>
                      <a:r>
                        <a:rPr lang="en-GB" sz="1800" b="0" baseline="30000" dirty="0">
                          <a:effectLst/>
                          <a:latin typeface="Acumin-Pro"/>
                        </a:rPr>
                        <a:t>th</a:t>
                      </a:r>
                      <a:r>
                        <a:rPr lang="en-GB" sz="1800" b="0" dirty="0">
                          <a:effectLst/>
                          <a:latin typeface="Acumin-Pro"/>
                        </a:rPr>
                        <a:t> March 2026 (PM) </a:t>
                      </a:r>
                      <a:endParaRPr lang="en-GB" sz="1800" b="0" i="0" dirty="0">
                        <a:effectLst/>
                        <a:latin typeface="Acumin-Pro"/>
                      </a:endParaRPr>
                    </a:p>
                  </a:txBody>
                  <a:tcPr/>
                </a:tc>
                <a:extLst>
                  <a:ext uri="{0D108BD9-81ED-4DB2-BD59-A6C34878D82A}">
                    <a16:rowId xmlns:a16="http://schemas.microsoft.com/office/drawing/2014/main" val="3641777624"/>
                  </a:ext>
                </a:extLst>
              </a:tr>
              <a:tr h="457078">
                <a:tc>
                  <a:txBody>
                    <a:bodyPr/>
                    <a:lstStyle/>
                    <a:p>
                      <a:pPr algn="l" rtl="0" fontAlgn="base"/>
                      <a:r>
                        <a:rPr lang="en-GB" sz="1800" b="0" dirty="0">
                          <a:effectLst/>
                          <a:latin typeface="Acumin-Pro"/>
                        </a:rPr>
                        <a:t>Applications Close </a:t>
                      </a:r>
                      <a:endParaRPr lang="en-GB" sz="2800" b="0" i="0" dirty="0">
                        <a:effectLst/>
                        <a:latin typeface="Acumin-Pro"/>
                      </a:endParaRPr>
                    </a:p>
                  </a:txBody>
                  <a:tcPr/>
                </a:tc>
                <a:tc>
                  <a:txBody>
                    <a:bodyPr/>
                    <a:lstStyle/>
                    <a:p>
                      <a:pPr algn="l" rtl="0" fontAlgn="base"/>
                      <a:r>
                        <a:rPr lang="en-GB" sz="1800" b="0" dirty="0">
                          <a:effectLst/>
                          <a:latin typeface="Acumin-Pro"/>
                        </a:rPr>
                        <a:t>27</a:t>
                      </a:r>
                      <a:r>
                        <a:rPr lang="en-GB" sz="1800" b="0" baseline="30000" dirty="0">
                          <a:effectLst/>
                          <a:latin typeface="Acumin-Pro"/>
                        </a:rPr>
                        <a:t>th</a:t>
                      </a:r>
                      <a:r>
                        <a:rPr lang="en-GB" sz="1800" b="0" dirty="0">
                          <a:effectLst/>
                          <a:latin typeface="Acumin-Pro"/>
                        </a:rPr>
                        <a:t> March 2026</a:t>
                      </a:r>
                      <a:endParaRPr lang="en-GB" sz="2800" b="0" i="0" dirty="0">
                        <a:effectLst/>
                        <a:latin typeface="Acumin-Pro"/>
                      </a:endParaRPr>
                    </a:p>
                  </a:txBody>
                  <a:tcPr/>
                </a:tc>
                <a:extLst>
                  <a:ext uri="{0D108BD9-81ED-4DB2-BD59-A6C34878D82A}">
                    <a16:rowId xmlns:a16="http://schemas.microsoft.com/office/drawing/2014/main" val="4289452338"/>
                  </a:ext>
                </a:extLst>
              </a:tr>
              <a:tr h="457078">
                <a:tc>
                  <a:txBody>
                    <a:bodyPr/>
                    <a:lstStyle/>
                    <a:p>
                      <a:pPr algn="l" rtl="0" fontAlgn="base"/>
                      <a:r>
                        <a:rPr lang="en-GB" sz="1800" b="0" dirty="0">
                          <a:effectLst/>
                          <a:latin typeface="Acumin-Pro"/>
                        </a:rPr>
                        <a:t>Review Period </a:t>
                      </a:r>
                      <a:endParaRPr lang="en-GB" sz="2800" b="0" i="0" dirty="0">
                        <a:effectLst/>
                        <a:latin typeface="Acumin-Pro"/>
                      </a:endParaRPr>
                    </a:p>
                  </a:txBody>
                  <a:tcPr/>
                </a:tc>
                <a:tc>
                  <a:txBody>
                    <a:bodyPr/>
                    <a:lstStyle/>
                    <a:p>
                      <a:pPr algn="l" rtl="0" fontAlgn="base"/>
                      <a:r>
                        <a:rPr lang="en-GB" sz="1800" b="0" dirty="0">
                          <a:effectLst/>
                          <a:latin typeface="Acumin-Pro"/>
                        </a:rPr>
                        <a:t>27</a:t>
                      </a:r>
                      <a:r>
                        <a:rPr lang="en-GB" sz="1800" b="0" baseline="30000" dirty="0">
                          <a:effectLst/>
                          <a:latin typeface="Acumin-Pro"/>
                        </a:rPr>
                        <a:t>th</a:t>
                      </a:r>
                      <a:r>
                        <a:rPr lang="en-GB" sz="1800" b="0" dirty="0">
                          <a:effectLst/>
                          <a:latin typeface="Acumin-Pro"/>
                        </a:rPr>
                        <a:t> March to 9</a:t>
                      </a:r>
                      <a:r>
                        <a:rPr lang="en-GB" sz="1800" b="0" baseline="30000" dirty="0">
                          <a:effectLst/>
                          <a:latin typeface="Acumin-Pro"/>
                        </a:rPr>
                        <a:t>th</a:t>
                      </a:r>
                      <a:r>
                        <a:rPr lang="en-GB" sz="1800" b="0" dirty="0">
                          <a:effectLst/>
                          <a:latin typeface="Acumin-Pro"/>
                        </a:rPr>
                        <a:t> April 2026</a:t>
                      </a:r>
                      <a:endParaRPr lang="en-GB" sz="2800" b="0" i="0" dirty="0">
                        <a:effectLst/>
                        <a:latin typeface="Acumin-Pro"/>
                      </a:endParaRPr>
                    </a:p>
                  </a:txBody>
                  <a:tcPr/>
                </a:tc>
                <a:extLst>
                  <a:ext uri="{0D108BD9-81ED-4DB2-BD59-A6C34878D82A}">
                    <a16:rowId xmlns:a16="http://schemas.microsoft.com/office/drawing/2014/main" val="2108530872"/>
                  </a:ext>
                </a:extLst>
              </a:tr>
              <a:tr h="457078">
                <a:tc>
                  <a:txBody>
                    <a:bodyPr/>
                    <a:lstStyle/>
                    <a:p>
                      <a:pPr algn="l" rtl="0" fontAlgn="base"/>
                      <a:r>
                        <a:rPr lang="en-GB" sz="1800" b="0" dirty="0">
                          <a:effectLst/>
                          <a:latin typeface="Acumin-Pro"/>
                        </a:rPr>
                        <a:t>Scoring Period </a:t>
                      </a:r>
                      <a:endParaRPr lang="en-GB" sz="2800" b="0" i="0" dirty="0">
                        <a:effectLst/>
                        <a:latin typeface="Acumin-Pro"/>
                      </a:endParaRPr>
                    </a:p>
                  </a:txBody>
                  <a:tcPr/>
                </a:tc>
                <a:tc>
                  <a:txBody>
                    <a:bodyPr/>
                    <a:lstStyle/>
                    <a:p>
                      <a:pPr algn="l" rtl="0" fontAlgn="base"/>
                      <a:r>
                        <a:rPr lang="en-GB" sz="1800" b="0" dirty="0">
                          <a:effectLst/>
                          <a:latin typeface="Acumin-Pro"/>
                        </a:rPr>
                        <a:t>10</a:t>
                      </a:r>
                      <a:r>
                        <a:rPr lang="en-GB" sz="1800" b="0" baseline="30000" dirty="0">
                          <a:effectLst/>
                          <a:latin typeface="Acumin-Pro"/>
                        </a:rPr>
                        <a:t>th</a:t>
                      </a:r>
                      <a:r>
                        <a:rPr lang="en-GB" sz="1800" b="0" dirty="0">
                          <a:effectLst/>
                          <a:latin typeface="Acumin-Pro"/>
                        </a:rPr>
                        <a:t> April to 9</a:t>
                      </a:r>
                      <a:r>
                        <a:rPr lang="en-GB" sz="1800" b="0" baseline="30000" dirty="0">
                          <a:effectLst/>
                          <a:latin typeface="Acumin-Pro"/>
                        </a:rPr>
                        <a:t>th</a:t>
                      </a:r>
                      <a:r>
                        <a:rPr lang="en-GB" sz="1800" b="0" dirty="0">
                          <a:effectLst/>
                          <a:latin typeface="Acumin-Pro"/>
                        </a:rPr>
                        <a:t> May 2026</a:t>
                      </a:r>
                      <a:endParaRPr lang="en-GB" sz="2800" b="0" i="0" dirty="0">
                        <a:effectLst/>
                        <a:latin typeface="Acumin-Pro"/>
                      </a:endParaRPr>
                    </a:p>
                  </a:txBody>
                  <a:tcPr/>
                </a:tc>
                <a:extLst>
                  <a:ext uri="{0D108BD9-81ED-4DB2-BD59-A6C34878D82A}">
                    <a16:rowId xmlns:a16="http://schemas.microsoft.com/office/drawing/2014/main" val="2250063906"/>
                  </a:ext>
                </a:extLst>
              </a:tr>
              <a:tr h="625313">
                <a:tc>
                  <a:txBody>
                    <a:bodyPr/>
                    <a:lstStyle/>
                    <a:p>
                      <a:pPr algn="l" rtl="0" fontAlgn="base"/>
                      <a:r>
                        <a:rPr lang="en-GB" sz="1800" b="0" dirty="0">
                          <a:effectLst/>
                          <a:latin typeface="Acumin-Pro"/>
                        </a:rPr>
                        <a:t>Panel Meetings (in person) </a:t>
                      </a:r>
                      <a:endParaRPr lang="en-GB" sz="2800" b="0" i="0" dirty="0">
                        <a:effectLst/>
                        <a:latin typeface="Acumin-Pro"/>
                      </a:endParaRPr>
                    </a:p>
                  </a:txBody>
                  <a:tcPr/>
                </a:tc>
                <a:tc>
                  <a:txBody>
                    <a:bodyPr/>
                    <a:lstStyle/>
                    <a:p>
                      <a:pPr marL="342900" marR="0" lvl="0" indent="-342900" algn="l" defTabSz="914400" rtl="0" eaLnBrk="1" fontAlgn="base" latinLnBrk="0" hangingPunct="1">
                        <a:lnSpc>
                          <a:spcPct val="100000"/>
                        </a:lnSpc>
                        <a:spcBef>
                          <a:spcPts val="0"/>
                        </a:spcBef>
                        <a:spcAft>
                          <a:spcPts val="0"/>
                        </a:spcAft>
                        <a:buClrTx/>
                        <a:buSzTx/>
                        <a:buFontTx/>
                        <a:buAutoNum type="arabicParenR"/>
                        <a:tabLst/>
                        <a:defRPr/>
                      </a:pPr>
                      <a:r>
                        <a:rPr lang="en-GB" sz="1800" b="0" dirty="0">
                          <a:effectLst/>
                          <a:latin typeface="Acumin-Pro"/>
                        </a:rPr>
                        <a:t>11</a:t>
                      </a:r>
                      <a:r>
                        <a:rPr lang="en-GB" sz="1800" b="0" baseline="30000" dirty="0">
                          <a:effectLst/>
                          <a:latin typeface="Acumin-Pro"/>
                        </a:rPr>
                        <a:t>th</a:t>
                      </a:r>
                      <a:r>
                        <a:rPr lang="en-GB" sz="1800" b="0" dirty="0">
                          <a:effectLst/>
                          <a:latin typeface="Acumin-Pro"/>
                        </a:rPr>
                        <a:t> May 2026(Under Represent Areas Strand) </a:t>
                      </a:r>
                    </a:p>
                    <a:p>
                      <a:pPr marL="342900" marR="0" lvl="0" indent="-342900" algn="l" defTabSz="914400" rtl="0" eaLnBrk="1" fontAlgn="base" latinLnBrk="0" hangingPunct="1">
                        <a:lnSpc>
                          <a:spcPct val="100000"/>
                        </a:lnSpc>
                        <a:spcBef>
                          <a:spcPts val="0"/>
                        </a:spcBef>
                        <a:spcAft>
                          <a:spcPts val="0"/>
                        </a:spcAft>
                        <a:buClrTx/>
                        <a:buSzTx/>
                        <a:buFontTx/>
                        <a:buAutoNum type="arabicParenR"/>
                        <a:tabLst/>
                        <a:defRPr/>
                      </a:pPr>
                      <a:r>
                        <a:rPr lang="en-GB" sz="1800" b="0" dirty="0">
                          <a:effectLst/>
                          <a:latin typeface="Acumin-Pro"/>
                        </a:rPr>
                        <a:t>13</a:t>
                      </a:r>
                      <a:r>
                        <a:rPr lang="en-GB" sz="1800" b="0" baseline="30000" dirty="0">
                          <a:effectLst/>
                          <a:latin typeface="Acumin-Pro"/>
                        </a:rPr>
                        <a:t>th</a:t>
                      </a:r>
                      <a:r>
                        <a:rPr lang="en-GB" sz="1800" b="0" dirty="0">
                          <a:effectLst/>
                          <a:latin typeface="Acumin-Pro"/>
                        </a:rPr>
                        <a:t> May 2026 (Innovation Strand)</a:t>
                      </a:r>
                      <a:endParaRPr lang="en-GB" sz="2800" b="0" dirty="0">
                        <a:effectLst/>
                        <a:latin typeface="Acumin-Pro"/>
                      </a:endParaRPr>
                    </a:p>
                    <a:p>
                      <a:pPr algn="l" rtl="0" fontAlgn="base"/>
                      <a:endParaRPr lang="en-GB" sz="1800" b="0" dirty="0">
                        <a:effectLst/>
                        <a:latin typeface="Acumin-Pro"/>
                      </a:endParaRPr>
                    </a:p>
                  </a:txBody>
                  <a:tcPr/>
                </a:tc>
                <a:extLst>
                  <a:ext uri="{0D108BD9-81ED-4DB2-BD59-A6C34878D82A}">
                    <a16:rowId xmlns:a16="http://schemas.microsoft.com/office/drawing/2014/main" val="2380034398"/>
                  </a:ext>
                </a:extLst>
              </a:tr>
              <a:tr h="457078">
                <a:tc>
                  <a:txBody>
                    <a:bodyPr/>
                    <a:lstStyle/>
                    <a:p>
                      <a:pPr algn="l" rtl="0" fontAlgn="base"/>
                      <a:r>
                        <a:rPr lang="en-GB" sz="1800" b="0" dirty="0">
                          <a:effectLst/>
                          <a:latin typeface="Acumin-Pro"/>
                        </a:rPr>
                        <a:t>Decision Communications </a:t>
                      </a:r>
                      <a:endParaRPr lang="en-GB" sz="2800" b="0" i="0" dirty="0">
                        <a:effectLst/>
                        <a:latin typeface="Acumin-Pro"/>
                      </a:endParaRPr>
                    </a:p>
                  </a:txBody>
                  <a:tcPr/>
                </a:tc>
                <a:tc>
                  <a:txBody>
                    <a:bodyPr/>
                    <a:lstStyle/>
                    <a:p>
                      <a:pPr algn="l" rtl="0" fontAlgn="base"/>
                      <a:r>
                        <a:rPr lang="en-GB" sz="1800" b="0" dirty="0">
                          <a:effectLst/>
                          <a:latin typeface="Acumin-Pro"/>
                        </a:rPr>
                        <a:t>Wb 25</a:t>
                      </a:r>
                      <a:r>
                        <a:rPr lang="en-GB" sz="1800" b="0" baseline="30000" dirty="0">
                          <a:effectLst/>
                          <a:latin typeface="Acumin-Pro"/>
                        </a:rPr>
                        <a:t>th</a:t>
                      </a:r>
                      <a:r>
                        <a:rPr lang="en-GB" sz="1800" b="0" dirty="0">
                          <a:effectLst/>
                          <a:latin typeface="Acumin-Pro"/>
                        </a:rPr>
                        <a:t> May 2026</a:t>
                      </a:r>
                      <a:endParaRPr lang="en-GB" sz="2800" b="0" i="0" dirty="0">
                        <a:effectLst/>
                        <a:latin typeface="Acumin-Pro"/>
                      </a:endParaRPr>
                    </a:p>
                  </a:txBody>
                  <a:tcPr/>
                </a:tc>
                <a:extLst>
                  <a:ext uri="{0D108BD9-81ED-4DB2-BD59-A6C34878D82A}">
                    <a16:rowId xmlns:a16="http://schemas.microsoft.com/office/drawing/2014/main" val="3810239998"/>
                  </a:ext>
                </a:extLst>
              </a:tr>
              <a:tr h="457078">
                <a:tc>
                  <a:txBody>
                    <a:bodyPr/>
                    <a:lstStyle/>
                    <a:p>
                      <a:pPr algn="l" rtl="0" fontAlgn="base"/>
                      <a:r>
                        <a:rPr lang="en-GB" sz="1800" b="0" dirty="0">
                          <a:effectLst/>
                          <a:latin typeface="Acumin-Pro"/>
                        </a:rPr>
                        <a:t>Awards Process Begins </a:t>
                      </a:r>
                      <a:endParaRPr lang="en-GB" sz="2800" b="0" i="0" dirty="0">
                        <a:effectLst/>
                        <a:latin typeface="Acumin-Pro"/>
                      </a:endParaRPr>
                    </a:p>
                  </a:txBody>
                  <a:tcPr/>
                </a:tc>
                <a:tc>
                  <a:txBody>
                    <a:bodyPr/>
                    <a:lstStyle/>
                    <a:p>
                      <a:pPr algn="l" rtl="0" fontAlgn="base"/>
                      <a:r>
                        <a:rPr lang="en-GB" sz="1800" b="0" dirty="0">
                          <a:effectLst/>
                          <a:latin typeface="Acumin-Pro"/>
                        </a:rPr>
                        <a:t>Wb 1</a:t>
                      </a:r>
                      <a:r>
                        <a:rPr lang="en-GB" sz="1800" b="0" baseline="30000" dirty="0">
                          <a:effectLst/>
                          <a:latin typeface="Acumin-Pro"/>
                        </a:rPr>
                        <a:t>st</a:t>
                      </a:r>
                      <a:r>
                        <a:rPr lang="en-GB" sz="1800" b="0" dirty="0">
                          <a:effectLst/>
                          <a:latin typeface="Acumin-Pro"/>
                        </a:rPr>
                        <a:t> June 2026</a:t>
                      </a:r>
                      <a:endParaRPr lang="en-GB" sz="2800" b="0" i="0" dirty="0">
                        <a:effectLst/>
                        <a:latin typeface="Acumin-Pro"/>
                      </a:endParaRPr>
                    </a:p>
                  </a:txBody>
                  <a:tcPr/>
                </a:tc>
                <a:extLst>
                  <a:ext uri="{0D108BD9-81ED-4DB2-BD59-A6C34878D82A}">
                    <a16:rowId xmlns:a16="http://schemas.microsoft.com/office/drawing/2014/main" val="2529678090"/>
                  </a:ext>
                </a:extLst>
              </a:tr>
            </a:tbl>
          </a:graphicData>
        </a:graphic>
      </p:graphicFrame>
    </p:spTree>
    <p:extLst>
      <p:ext uri="{BB962C8B-B14F-4D97-AF65-F5344CB8AC3E}">
        <p14:creationId xmlns:p14="http://schemas.microsoft.com/office/powerpoint/2010/main" val="291168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1D9-9EC2-16A7-50E1-71CC9C33DE75}"/>
              </a:ext>
            </a:extLst>
          </p:cNvPr>
          <p:cNvSpPr>
            <a:spLocks noGrp="1"/>
          </p:cNvSpPr>
          <p:nvPr>
            <p:ph type="title"/>
          </p:nvPr>
        </p:nvSpPr>
        <p:spPr/>
        <p:txBody>
          <a:bodyPr/>
          <a:lstStyle/>
          <a:p>
            <a:r>
              <a:rPr lang="en-GB"/>
              <a:t>Q&amp;A</a:t>
            </a:r>
          </a:p>
        </p:txBody>
      </p:sp>
    </p:spTree>
    <p:extLst>
      <p:ext uri="{BB962C8B-B14F-4D97-AF65-F5344CB8AC3E}">
        <p14:creationId xmlns:p14="http://schemas.microsoft.com/office/powerpoint/2010/main" val="46774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95B87AA-4E9F-D283-37A9-C2E74D671E4E}"/>
              </a:ext>
            </a:extLst>
          </p:cNvPr>
          <p:cNvSpPr>
            <a:spLocks noGrp="1"/>
          </p:cNvSpPr>
          <p:nvPr>
            <p:ph type="pic" sz="quarter" idx="10"/>
          </p:nvPr>
        </p:nvSpPr>
        <p:spPr>
          <a:xfrm>
            <a:off x="6309333" y="3771"/>
            <a:ext cx="5634264" cy="6043554"/>
          </a:xfrm>
        </p:spPr>
        <p:txBody>
          <a:bodyPr>
            <a:normAutofit fontScale="92500" lnSpcReduction="20000"/>
          </a:bodyPr>
          <a:lstStyle/>
          <a:p>
            <a:pPr marL="0" indent="0">
              <a:buNone/>
            </a:pPr>
            <a:endParaRPr lang="en-GB" sz="2800" dirty="0">
              <a:latin typeface="Acumin-Pro"/>
            </a:endParaRPr>
          </a:p>
          <a:p>
            <a:pPr marL="0" indent="0">
              <a:buNone/>
            </a:pPr>
            <a:r>
              <a:rPr lang="en-GB" sz="2800" b="1" dirty="0">
                <a:latin typeface="Acumin-Pro"/>
              </a:rPr>
              <a:t>Marta Szczepanska</a:t>
            </a:r>
          </a:p>
          <a:p>
            <a:pPr marL="0" indent="0">
              <a:buNone/>
            </a:pPr>
            <a:r>
              <a:rPr lang="en-GB" sz="2800" i="1" dirty="0">
                <a:latin typeface="Acumin-Pro"/>
              </a:rPr>
              <a:t>Community </a:t>
            </a:r>
            <a:r>
              <a:rPr lang="en-GB" sz="2800" i="1">
                <a:latin typeface="Acumin-Pro"/>
              </a:rPr>
              <a:t>Solutions </a:t>
            </a:r>
            <a:r>
              <a:rPr lang="en-GB" i="1">
                <a:latin typeface="Acumin-Pro"/>
              </a:rPr>
              <a:t>Team</a:t>
            </a:r>
            <a:r>
              <a:rPr lang="en-GB" sz="2800" i="1">
                <a:latin typeface="Acumin-Pro"/>
              </a:rPr>
              <a:t> </a:t>
            </a:r>
            <a:r>
              <a:rPr lang="en-GB" i="1" dirty="0">
                <a:latin typeface="Acumin-Pro"/>
              </a:rPr>
              <a:t>S</a:t>
            </a:r>
            <a:r>
              <a:rPr lang="en-GB" sz="2800" i="1">
                <a:latin typeface="Acumin-Pro"/>
              </a:rPr>
              <a:t>upport</a:t>
            </a:r>
            <a:endParaRPr lang="en-GB" sz="2800" i="1" dirty="0">
              <a:latin typeface="Acumin-Pro"/>
            </a:endParaRPr>
          </a:p>
          <a:p>
            <a:pPr marL="0" indent="0">
              <a:buNone/>
            </a:pPr>
            <a:r>
              <a:rPr lang="en-GB" sz="2800" dirty="0">
                <a:latin typeface="Acumin-Pro"/>
                <a:hlinkClick r:id="rId2"/>
              </a:rPr>
              <a:t>Marta.Szczepanska@vanl.co.uk</a:t>
            </a:r>
            <a:r>
              <a:rPr lang="en-GB" sz="2800" dirty="0">
                <a:latin typeface="Acumin-Pro"/>
              </a:rPr>
              <a:t> 07985659523</a:t>
            </a:r>
          </a:p>
          <a:p>
            <a:pPr marL="0" indent="0">
              <a:buNone/>
            </a:pPr>
            <a:endParaRPr lang="en-GB" sz="2800" dirty="0">
              <a:latin typeface="Acumin-Pro"/>
            </a:endParaRPr>
          </a:p>
          <a:p>
            <a:pPr marL="0" indent="0">
              <a:buNone/>
            </a:pPr>
            <a:r>
              <a:rPr lang="en-GB" sz="2800" b="1" dirty="0">
                <a:latin typeface="Acumin-Pro"/>
              </a:rPr>
              <a:t>Gordon Watson</a:t>
            </a:r>
          </a:p>
          <a:p>
            <a:pPr marL="0" indent="0">
              <a:buNone/>
            </a:pPr>
            <a:r>
              <a:rPr lang="en-US" sz="2800" i="1" dirty="0">
                <a:latin typeface="Acumin-Pro"/>
              </a:rPr>
              <a:t>Head of Community Solutions</a:t>
            </a:r>
          </a:p>
          <a:p>
            <a:pPr marL="0" indent="0">
              <a:buNone/>
            </a:pPr>
            <a:r>
              <a:rPr lang="en-US" sz="2800" dirty="0">
                <a:latin typeface="Acumin-Pro"/>
                <a:hlinkClick r:id="rId3"/>
              </a:rPr>
              <a:t>Gordon.Watson@vanl.co.uk</a:t>
            </a:r>
            <a:r>
              <a:rPr lang="en-US" sz="2800" dirty="0">
                <a:latin typeface="Acumin-Pro"/>
              </a:rPr>
              <a:t>    07874886310 </a:t>
            </a:r>
          </a:p>
          <a:p>
            <a:pPr marL="0" indent="0">
              <a:buNone/>
            </a:pPr>
            <a:endParaRPr lang="en-US" dirty="0">
              <a:latin typeface="Acumin-Pro"/>
            </a:endParaRPr>
          </a:p>
          <a:p>
            <a:pPr marL="0" indent="0">
              <a:buNone/>
            </a:pPr>
            <a:r>
              <a:rPr lang="en-GB" sz="2800" b="1" dirty="0">
                <a:latin typeface="Acumin-Pro"/>
              </a:rPr>
              <a:t>Grant McLean</a:t>
            </a:r>
          </a:p>
          <a:p>
            <a:pPr marL="0" indent="0">
              <a:buNone/>
            </a:pPr>
            <a:r>
              <a:rPr lang="en-GB" sz="2800" i="1" dirty="0">
                <a:latin typeface="Acumin-Pro"/>
              </a:rPr>
              <a:t>Income Generation lead</a:t>
            </a:r>
          </a:p>
          <a:p>
            <a:pPr marL="0" indent="0">
              <a:buNone/>
            </a:pPr>
            <a:r>
              <a:rPr lang="en-GB" sz="2800" dirty="0">
                <a:latin typeface="Acumin-Pro"/>
                <a:hlinkClick r:id="rId4"/>
              </a:rPr>
              <a:t>Grant.mclean@vanl.co.uk</a:t>
            </a:r>
            <a:r>
              <a:rPr lang="en-GB" sz="2800" dirty="0">
                <a:latin typeface="Acumin-Pro"/>
              </a:rPr>
              <a:t>  07949222539</a:t>
            </a:r>
          </a:p>
          <a:p>
            <a:pPr marL="0" indent="0">
              <a:buNone/>
            </a:pPr>
            <a:endParaRPr lang="en-US" sz="2800" dirty="0">
              <a:latin typeface="Acumin-Pro"/>
            </a:endParaRPr>
          </a:p>
        </p:txBody>
      </p:sp>
      <p:sp>
        <p:nvSpPr>
          <p:cNvPr id="3" name="Title 2">
            <a:extLst>
              <a:ext uri="{FF2B5EF4-FFF2-40B4-BE49-F238E27FC236}">
                <a16:creationId xmlns:a16="http://schemas.microsoft.com/office/drawing/2014/main" id="{661D3D99-9FF7-2F5C-17C7-17450F8B1EC2}"/>
              </a:ext>
            </a:extLst>
          </p:cNvPr>
          <p:cNvSpPr>
            <a:spLocks noGrp="1"/>
          </p:cNvSpPr>
          <p:nvPr>
            <p:ph type="title"/>
          </p:nvPr>
        </p:nvSpPr>
        <p:spPr/>
        <p:txBody>
          <a:bodyPr/>
          <a:lstStyle/>
          <a:p>
            <a:r>
              <a:rPr lang="en-GB"/>
              <a:t>Thank you!</a:t>
            </a:r>
          </a:p>
        </p:txBody>
      </p:sp>
      <p:pic>
        <p:nvPicPr>
          <p:cNvPr id="4" name="Picture 3" descr="Logo, company name&#10;&#10;Description automatically generated">
            <a:extLst>
              <a:ext uri="{FF2B5EF4-FFF2-40B4-BE49-F238E27FC236}">
                <a16:creationId xmlns:a16="http://schemas.microsoft.com/office/drawing/2014/main" id="{9516263C-7882-2D5D-9064-39FCDA768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191" y="5078149"/>
            <a:ext cx="894735" cy="1209102"/>
          </a:xfrm>
          <a:prstGeom prst="rect">
            <a:avLst/>
          </a:prstGeom>
        </p:spPr>
      </p:pic>
    </p:spTree>
    <p:extLst>
      <p:ext uri="{BB962C8B-B14F-4D97-AF65-F5344CB8AC3E}">
        <p14:creationId xmlns:p14="http://schemas.microsoft.com/office/powerpoint/2010/main" val="17070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EE49-A3F7-A67E-7801-7DCB4EED0903}"/>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CAF3A1F6-FD7D-B36C-8995-463EA1C50FA3}"/>
              </a:ext>
            </a:extLst>
          </p:cNvPr>
          <p:cNvSpPr>
            <a:spLocks noGrp="1"/>
          </p:cNvSpPr>
          <p:nvPr>
            <p:ph idx="1"/>
          </p:nvPr>
        </p:nvSpPr>
        <p:spPr>
          <a:xfrm>
            <a:off x="457199" y="1870075"/>
            <a:ext cx="11397343" cy="4351338"/>
          </a:xfrm>
        </p:spPr>
        <p:txBody>
          <a:bodyPr/>
          <a:lstStyle/>
          <a:p>
            <a:pPr algn="just"/>
            <a:r>
              <a:rPr lang="en-GB" b="0" i="0" dirty="0">
                <a:solidFill>
                  <a:srgbClr val="000000"/>
                </a:solidFill>
                <a:effectLst/>
                <a:latin typeface="Acumin-Pro"/>
              </a:rPr>
              <a:t>The CS Governance Group agreed to consult on a new funding model to allocate the thematic funds to CVS organisations on 23rd July 2024.  </a:t>
            </a:r>
          </a:p>
          <a:p>
            <a:pPr marL="0" indent="0" algn="just">
              <a:buNone/>
            </a:pPr>
            <a:endParaRPr lang="en-GB" b="0" i="0" dirty="0">
              <a:solidFill>
                <a:srgbClr val="000000"/>
              </a:solidFill>
              <a:effectLst/>
              <a:latin typeface="Acumin-Pro"/>
            </a:endParaRPr>
          </a:p>
          <a:p>
            <a:pPr algn="just"/>
            <a:r>
              <a:rPr lang="en-GB" b="0" i="0" dirty="0">
                <a:solidFill>
                  <a:srgbClr val="000000"/>
                </a:solidFill>
                <a:effectLst/>
                <a:latin typeface="Acumin-Pro"/>
              </a:rPr>
              <a:t>The intention of the new funding model is to ensure the funding is more dynamic and responsive to changing themes and priorities on an annual basis, including the priorities of the Community Solutions Strategy and Investment Plan, the University Health &amp; Social Care North Lanarkshire (UHSCP-NL) Strategic Commissioning Plan and Programme of Work, and public health priorities.  </a:t>
            </a:r>
            <a:endParaRPr lang="en-GB" dirty="0">
              <a:latin typeface="Acumin-Pro"/>
            </a:endParaRPr>
          </a:p>
        </p:txBody>
      </p:sp>
    </p:spTree>
    <p:extLst>
      <p:ext uri="{BB962C8B-B14F-4D97-AF65-F5344CB8AC3E}">
        <p14:creationId xmlns:p14="http://schemas.microsoft.com/office/powerpoint/2010/main" val="3899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1DEF6-CA5A-B413-8CD0-58BA41346B57}"/>
              </a:ext>
            </a:extLst>
          </p:cNvPr>
          <p:cNvSpPr>
            <a:spLocks noGrp="1"/>
          </p:cNvSpPr>
          <p:nvPr>
            <p:ph idx="1"/>
          </p:nvPr>
        </p:nvSpPr>
        <p:spPr/>
        <p:txBody>
          <a:bodyPr/>
          <a:lstStyle/>
          <a:p>
            <a:pPr algn="l" fontAlgn="base">
              <a:buFont typeface="Arial" panose="020B0604020202020204" pitchFamily="34" charset="0"/>
              <a:buChar char="•"/>
            </a:pPr>
            <a:r>
              <a:rPr lang="en-GB" b="0" i="0" dirty="0">
                <a:solidFill>
                  <a:srgbClr val="000000"/>
                </a:solidFill>
                <a:effectLst/>
                <a:latin typeface="Acumin-Pro"/>
              </a:rPr>
              <a:t>To build the capacity of the Community Voluntary Sector (CVS) and to inform service change by year on year aiming to meet the identified needs of North Lanarkshire residents.  </a:t>
            </a:r>
            <a:endParaRPr lang="en-US" dirty="0">
              <a:latin typeface="Acumin-Pro"/>
            </a:endParaRPr>
          </a:p>
        </p:txBody>
      </p:sp>
      <p:sp>
        <p:nvSpPr>
          <p:cNvPr id="3" name="Title 2">
            <a:extLst>
              <a:ext uri="{FF2B5EF4-FFF2-40B4-BE49-F238E27FC236}">
                <a16:creationId xmlns:a16="http://schemas.microsoft.com/office/drawing/2014/main" id="{2EAA51B7-C06F-A2F9-5E15-68299BAEAA68}"/>
              </a:ext>
            </a:extLst>
          </p:cNvPr>
          <p:cNvSpPr>
            <a:spLocks noGrp="1"/>
          </p:cNvSpPr>
          <p:nvPr>
            <p:ph type="title"/>
          </p:nvPr>
        </p:nvSpPr>
        <p:spPr/>
        <p:txBody>
          <a:bodyPr/>
          <a:lstStyle/>
          <a:p>
            <a:r>
              <a:rPr lang="en-US"/>
              <a:t>Funds Purpose</a:t>
            </a:r>
          </a:p>
        </p:txBody>
      </p:sp>
    </p:spTree>
    <p:extLst>
      <p:ext uri="{BB962C8B-B14F-4D97-AF65-F5344CB8AC3E}">
        <p14:creationId xmlns:p14="http://schemas.microsoft.com/office/powerpoint/2010/main" val="28939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A99F2-B520-B2FC-6562-FC013BF06F49}"/>
              </a:ext>
            </a:extLst>
          </p:cNvPr>
          <p:cNvSpPr>
            <a:spLocks noGrp="1"/>
          </p:cNvSpPr>
          <p:nvPr>
            <p:ph type="title"/>
          </p:nvPr>
        </p:nvSpPr>
        <p:spPr/>
        <p:txBody>
          <a:bodyPr/>
          <a:lstStyle/>
          <a:p>
            <a:r>
              <a:rPr lang="en-GB"/>
              <a:t>Who can apply?</a:t>
            </a:r>
          </a:p>
        </p:txBody>
      </p:sp>
      <p:sp>
        <p:nvSpPr>
          <p:cNvPr id="5" name="TextBox 4">
            <a:extLst>
              <a:ext uri="{FF2B5EF4-FFF2-40B4-BE49-F238E27FC236}">
                <a16:creationId xmlns:a16="http://schemas.microsoft.com/office/drawing/2014/main" id="{BCD336F6-7CCD-697A-6B25-719BB27B0CB3}"/>
              </a:ext>
            </a:extLst>
          </p:cNvPr>
          <p:cNvSpPr txBox="1"/>
          <p:nvPr/>
        </p:nvSpPr>
        <p:spPr>
          <a:xfrm>
            <a:off x="457200" y="2029005"/>
            <a:ext cx="10922000" cy="2585323"/>
          </a:xfrm>
          <a:prstGeom prst="rect">
            <a:avLst/>
          </a:prstGeom>
          <a:noFill/>
        </p:spPr>
        <p:txBody>
          <a:bodyPr wrap="square" lIns="91440" tIns="45720" rIns="91440" bIns="45720" rtlCol="0" anchor="t">
            <a:spAutoFit/>
          </a:bodyPr>
          <a:lstStyle/>
          <a:p>
            <a:pPr marL="342900" indent="-342900" algn="just" rtl="0" fontAlgn="base">
              <a:buFont typeface="Arial" panose="020B0604020202020204" pitchFamily="34" charset="0"/>
              <a:buChar char="•"/>
            </a:pPr>
            <a:r>
              <a:rPr lang="en-GB" sz="2400" b="0" i="0" dirty="0">
                <a:solidFill>
                  <a:srgbClr val="000000"/>
                </a:solidFill>
                <a:effectLst/>
                <a:highlight>
                  <a:srgbClr val="FFFFFF"/>
                </a:highlight>
                <a:latin typeface="acumin"/>
              </a:rPr>
              <a:t>Any community and voluntary organisation serving the people of North Lanarkshire can apply for this fund as long as they demonstrate in their application how their project would comply with the purpose, beneficiaries and priorities of the fund. </a:t>
            </a:r>
          </a:p>
          <a:p>
            <a:pPr marL="342900" indent="-342900" algn="just" rtl="0" fontAlgn="base">
              <a:buFont typeface="Arial" panose="020B0604020202020204" pitchFamily="34" charset="0"/>
              <a:buChar char="•"/>
            </a:pPr>
            <a:endParaRPr lang="en-GB" sz="2400" b="0" i="0" dirty="0">
              <a:solidFill>
                <a:srgbClr val="000000"/>
              </a:solidFill>
              <a:effectLst/>
              <a:highlight>
                <a:srgbClr val="FFFFFF"/>
              </a:highlight>
              <a:latin typeface="acumin"/>
            </a:endParaRPr>
          </a:p>
          <a:p>
            <a:pPr marL="342900" indent="-342900" algn="just" rtl="0" fontAlgn="base">
              <a:buFont typeface="Arial" panose="020B0604020202020204" pitchFamily="34" charset="0"/>
              <a:buChar char="•"/>
            </a:pPr>
            <a:r>
              <a:rPr lang="en-GB" sz="2400" dirty="0">
                <a:solidFill>
                  <a:srgbClr val="000000"/>
                </a:solidFill>
                <a:highlight>
                  <a:srgbClr val="FFFFFF"/>
                </a:highlight>
                <a:latin typeface="acumin"/>
              </a:rPr>
              <a:t>P</a:t>
            </a:r>
            <a:r>
              <a:rPr lang="en-GB" sz="2400" b="0" i="0" dirty="0">
                <a:solidFill>
                  <a:srgbClr val="000000"/>
                </a:solidFill>
                <a:effectLst/>
                <a:highlight>
                  <a:srgbClr val="FFFFFF"/>
                </a:highlight>
                <a:latin typeface="acumin"/>
              </a:rPr>
              <a:t>lease check the guidance to ensure your organisation type is listed in the eligible organisation list.</a:t>
            </a:r>
          </a:p>
          <a:p>
            <a:endParaRPr lang="en-GB" dirty="0"/>
          </a:p>
        </p:txBody>
      </p:sp>
    </p:spTree>
    <p:extLst>
      <p:ext uri="{BB962C8B-B14F-4D97-AF65-F5344CB8AC3E}">
        <p14:creationId xmlns:p14="http://schemas.microsoft.com/office/powerpoint/2010/main" val="36793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4E05E7-E56E-4725-BE30-6B7D94E968B3}"/>
              </a:ext>
            </a:extLst>
          </p:cNvPr>
          <p:cNvSpPr>
            <a:spLocks noGrp="1"/>
          </p:cNvSpPr>
          <p:nvPr>
            <p:ph idx="1"/>
          </p:nvPr>
        </p:nvSpPr>
        <p:spPr>
          <a:xfrm>
            <a:off x="457200" y="2370817"/>
            <a:ext cx="10596880" cy="4764405"/>
          </a:xfrm>
        </p:spPr>
        <p:txBody>
          <a:bodyPr/>
          <a:lstStyle/>
          <a:p>
            <a:pPr algn="l" fontAlgn="base">
              <a:buFont typeface="Arial" panose="020B0604020202020204" pitchFamily="34" charset="0"/>
              <a:buChar char="•"/>
            </a:pPr>
            <a:r>
              <a:rPr lang="en-GB" dirty="0">
                <a:highlight>
                  <a:srgbClr val="FFFFFF"/>
                </a:highlight>
                <a:latin typeface="Acumin-Pro"/>
              </a:rPr>
              <a:t>Innovation Strand</a:t>
            </a:r>
            <a:endParaRPr lang="en-GB" i="0" dirty="0">
              <a:effectLst/>
              <a:highlight>
                <a:srgbClr val="FFFFFF"/>
              </a:highlight>
              <a:latin typeface="Acumin-Pro"/>
            </a:endParaRPr>
          </a:p>
          <a:p>
            <a:pPr marL="0" indent="0" algn="l" fontAlgn="base">
              <a:buNone/>
            </a:pPr>
            <a:endParaRPr lang="en-GB" i="0" dirty="0">
              <a:effectLst/>
              <a:highlight>
                <a:srgbClr val="FFFFFF"/>
              </a:highlight>
              <a:latin typeface="Acumin-Pro"/>
            </a:endParaRPr>
          </a:p>
          <a:p>
            <a:pPr algn="l" fontAlgn="base">
              <a:buFont typeface="Arial" panose="020B0604020202020204" pitchFamily="34" charset="0"/>
              <a:buChar char="•"/>
            </a:pPr>
            <a:r>
              <a:rPr lang="en-GB" dirty="0">
                <a:highlight>
                  <a:srgbClr val="FFFFFF"/>
                </a:highlight>
                <a:latin typeface="Acumin-Pro"/>
              </a:rPr>
              <a:t>Under Represented Areas Strand</a:t>
            </a:r>
            <a:endParaRPr lang="en-GB" i="0" dirty="0">
              <a:effectLst/>
              <a:highlight>
                <a:srgbClr val="FFFFFF"/>
              </a:highlight>
              <a:latin typeface="Acumin-Pro"/>
            </a:endParaRPr>
          </a:p>
          <a:p>
            <a:endParaRPr lang="en-US" dirty="0"/>
          </a:p>
        </p:txBody>
      </p:sp>
      <p:sp>
        <p:nvSpPr>
          <p:cNvPr id="3" name="Title 2">
            <a:extLst>
              <a:ext uri="{FF2B5EF4-FFF2-40B4-BE49-F238E27FC236}">
                <a16:creationId xmlns:a16="http://schemas.microsoft.com/office/drawing/2014/main" id="{18251E45-A704-C0D4-D3DC-49B76C852E04}"/>
              </a:ext>
            </a:extLst>
          </p:cNvPr>
          <p:cNvSpPr>
            <a:spLocks noGrp="1"/>
          </p:cNvSpPr>
          <p:nvPr>
            <p:ph type="title"/>
          </p:nvPr>
        </p:nvSpPr>
        <p:spPr/>
        <p:txBody>
          <a:bodyPr/>
          <a:lstStyle/>
          <a:p>
            <a:r>
              <a:rPr lang="en-US"/>
              <a:t>Applications</a:t>
            </a:r>
          </a:p>
        </p:txBody>
      </p:sp>
    </p:spTree>
    <p:extLst>
      <p:ext uri="{BB962C8B-B14F-4D97-AF65-F5344CB8AC3E}">
        <p14:creationId xmlns:p14="http://schemas.microsoft.com/office/powerpoint/2010/main" val="406828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5F26C-D6FB-2672-7B87-F68C038DB0C5}"/>
              </a:ext>
            </a:extLst>
          </p:cNvPr>
          <p:cNvSpPr>
            <a:spLocks noGrp="1"/>
          </p:cNvSpPr>
          <p:nvPr>
            <p:ph idx="1"/>
          </p:nvPr>
        </p:nvSpPr>
        <p:spPr/>
        <p:txBody>
          <a:bodyPr/>
          <a:lstStyle/>
          <a:p>
            <a:r>
              <a:rPr lang="en-US" sz="2400" dirty="0">
                <a:latin typeface="Acumin-Pro"/>
              </a:rPr>
              <a:t>Thematic Funding Guidance Document</a:t>
            </a:r>
          </a:p>
          <a:p>
            <a:pPr marL="0" indent="0">
              <a:buNone/>
            </a:pPr>
            <a:endParaRPr lang="en-US" sz="2400" dirty="0">
              <a:latin typeface="Acumin-Pro"/>
            </a:endParaRPr>
          </a:p>
          <a:p>
            <a:r>
              <a:rPr lang="en-US" sz="2400" dirty="0">
                <a:latin typeface="Acumin-Pro"/>
              </a:rPr>
              <a:t>Innovation Strand Application (A.)</a:t>
            </a:r>
          </a:p>
          <a:p>
            <a:pPr lvl="1"/>
            <a:r>
              <a:rPr lang="en-US" dirty="0">
                <a:latin typeface="Acumin-Pro"/>
              </a:rPr>
              <a:t>Innovation Strand Application Support Document</a:t>
            </a:r>
          </a:p>
          <a:p>
            <a:pPr marL="457200" lvl="1" indent="0">
              <a:buNone/>
            </a:pPr>
            <a:endParaRPr lang="en-US" dirty="0">
              <a:latin typeface="Acumin-Pro"/>
            </a:endParaRPr>
          </a:p>
          <a:p>
            <a:r>
              <a:rPr lang="en-US" sz="2400" dirty="0">
                <a:latin typeface="Acumin-Pro"/>
              </a:rPr>
              <a:t>Under Represent Areas Strand Application (B.)</a:t>
            </a:r>
          </a:p>
          <a:p>
            <a:pPr lvl="1"/>
            <a:r>
              <a:rPr lang="en-US" dirty="0">
                <a:latin typeface="Acumin-Pro"/>
              </a:rPr>
              <a:t>Under Represent Areas Strand Application Support Document</a:t>
            </a:r>
          </a:p>
        </p:txBody>
      </p:sp>
      <p:sp>
        <p:nvSpPr>
          <p:cNvPr id="3" name="Title 2">
            <a:extLst>
              <a:ext uri="{FF2B5EF4-FFF2-40B4-BE49-F238E27FC236}">
                <a16:creationId xmlns:a16="http://schemas.microsoft.com/office/drawing/2014/main" id="{ADEF4827-5795-FEDA-BB32-922B8C8FCB93}"/>
              </a:ext>
            </a:extLst>
          </p:cNvPr>
          <p:cNvSpPr>
            <a:spLocks noGrp="1"/>
          </p:cNvSpPr>
          <p:nvPr>
            <p:ph type="title"/>
          </p:nvPr>
        </p:nvSpPr>
        <p:spPr/>
        <p:txBody>
          <a:bodyPr/>
          <a:lstStyle/>
          <a:p>
            <a:r>
              <a:rPr lang="en-US"/>
              <a:t>Documents</a:t>
            </a:r>
          </a:p>
        </p:txBody>
      </p:sp>
    </p:spTree>
    <p:extLst>
      <p:ext uri="{BB962C8B-B14F-4D97-AF65-F5344CB8AC3E}">
        <p14:creationId xmlns:p14="http://schemas.microsoft.com/office/powerpoint/2010/main" val="358625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346C1-E33D-BFA2-5E91-577AC2CB00ED}"/>
              </a:ext>
            </a:extLst>
          </p:cNvPr>
          <p:cNvSpPr>
            <a:spLocks noGrp="1"/>
          </p:cNvSpPr>
          <p:nvPr>
            <p:ph type="title"/>
          </p:nvPr>
        </p:nvSpPr>
        <p:spPr/>
        <p:txBody>
          <a:bodyPr/>
          <a:lstStyle/>
          <a:p>
            <a:r>
              <a:rPr lang="en-GB" dirty="0">
                <a:solidFill>
                  <a:schemeClr val="bg1"/>
                </a:solidFill>
              </a:rPr>
              <a:t>Application A: </a:t>
            </a:r>
            <a:br>
              <a:rPr lang="en-GB" dirty="0">
                <a:solidFill>
                  <a:schemeClr val="bg1"/>
                </a:solidFill>
              </a:rPr>
            </a:br>
            <a:r>
              <a:rPr lang="en-GB" dirty="0">
                <a:solidFill>
                  <a:schemeClr val="bg1"/>
                </a:solidFill>
              </a:rPr>
              <a:t>Innovation Strand</a:t>
            </a:r>
          </a:p>
        </p:txBody>
      </p:sp>
    </p:spTree>
    <p:extLst>
      <p:ext uri="{BB962C8B-B14F-4D97-AF65-F5344CB8AC3E}">
        <p14:creationId xmlns:p14="http://schemas.microsoft.com/office/powerpoint/2010/main" val="20827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C5A9-C5FF-FAEE-F226-84674ACE9145}"/>
              </a:ext>
            </a:extLst>
          </p:cNvPr>
          <p:cNvSpPr>
            <a:spLocks noGrp="1"/>
          </p:cNvSpPr>
          <p:nvPr>
            <p:ph type="title"/>
          </p:nvPr>
        </p:nvSpPr>
        <p:spPr/>
        <p:txBody>
          <a:bodyPr/>
          <a:lstStyle/>
          <a:p>
            <a:r>
              <a:rPr lang="en-US" dirty="0"/>
              <a:t>Innovation Strand</a:t>
            </a:r>
          </a:p>
        </p:txBody>
      </p:sp>
      <p:sp>
        <p:nvSpPr>
          <p:cNvPr id="3" name="TextBox 2">
            <a:extLst>
              <a:ext uri="{FF2B5EF4-FFF2-40B4-BE49-F238E27FC236}">
                <a16:creationId xmlns:a16="http://schemas.microsoft.com/office/drawing/2014/main" id="{5BD5796D-6683-3211-FCA4-FBD666537BAD}"/>
              </a:ext>
            </a:extLst>
          </p:cNvPr>
          <p:cNvSpPr txBox="1"/>
          <p:nvPr/>
        </p:nvSpPr>
        <p:spPr>
          <a:xfrm>
            <a:off x="210312" y="1595021"/>
            <a:ext cx="11399520" cy="5262979"/>
          </a:xfrm>
          <a:prstGeom prst="rect">
            <a:avLst/>
          </a:prstGeom>
          <a:noFill/>
        </p:spPr>
        <p:txBody>
          <a:bodyPr wrap="square" lIns="91440" tIns="45720" rIns="91440" bIns="45720" rtlCol="0" anchor="t">
            <a:spAutoFit/>
          </a:bodyPr>
          <a:lstStyle/>
          <a:p>
            <a:pPr marL="342900" indent="-342900" algn="just">
              <a:buFont typeface="Arial" panose="020B0604020202020204" pitchFamily="34" charset="0"/>
              <a:buChar char="•"/>
            </a:pPr>
            <a:r>
              <a:rPr lang="en-GB" sz="2400" b="0" i="0" dirty="0">
                <a:solidFill>
                  <a:srgbClr val="000000"/>
                </a:solidFill>
                <a:effectLst/>
                <a:latin typeface="Acumin-Pro"/>
              </a:rPr>
              <a:t>This strand will have £130,000 available. </a:t>
            </a:r>
          </a:p>
          <a:p>
            <a:pPr marL="342900" indent="-342900" algn="just">
              <a:buFont typeface="Arial" panose="020B0604020202020204" pitchFamily="34" charset="0"/>
              <a:buChar char="•"/>
            </a:pPr>
            <a:endParaRPr lang="en-GB" sz="2400" b="0" i="0" dirty="0">
              <a:solidFill>
                <a:srgbClr val="000000"/>
              </a:solidFill>
              <a:effectLst/>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This strand will aim to fund projects with new approaches to prevention and early intervention. </a:t>
            </a:r>
          </a:p>
          <a:p>
            <a:pPr marL="342900" indent="-342900" algn="just">
              <a:buFont typeface="Arial" panose="020B0604020202020204" pitchFamily="34" charset="0"/>
              <a:buChar char="•"/>
            </a:pPr>
            <a:endParaRPr lang="en-GB" sz="2400" dirty="0">
              <a:solidFill>
                <a:srgbClr val="000000"/>
              </a:solidFill>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Innovation can be defined in this regard as a project that is piloting an approach or aiming to extend its reach and/or focus. This can build on previous ideas. For example, an innovative project can build on a past project that had demonstrable impact with a specific approach, in a specific area or with a specific age group, by exploring how the approach can be applied to a new topic, or how it would work in a wider area, or with a new age group that has not been supported before.</a:t>
            </a:r>
          </a:p>
          <a:p>
            <a:pPr marL="342900" indent="-342900" algn="just">
              <a:buFont typeface="Arial" panose="020B0604020202020204" pitchFamily="34" charset="0"/>
              <a:buChar char="•"/>
            </a:pPr>
            <a:endParaRPr lang="en-GB" sz="2400" dirty="0">
              <a:solidFill>
                <a:srgbClr val="000000"/>
              </a:solidFill>
              <a:latin typeface="Acumin-Pro"/>
            </a:endParaRPr>
          </a:p>
          <a:p>
            <a:pPr marL="342900" indent="-342900" algn="just">
              <a:buFont typeface="Arial" panose="020B0604020202020204" pitchFamily="34" charset="0"/>
              <a:buChar char="•"/>
            </a:pPr>
            <a:r>
              <a:rPr lang="en-GB" sz="2400" b="0" i="0" dirty="0">
                <a:solidFill>
                  <a:srgbClr val="000000"/>
                </a:solidFill>
                <a:effectLst/>
                <a:latin typeface="Acumin-Pro"/>
              </a:rPr>
              <a:t>Often an innovation looks to improve the wellbeing of people in North Lanarkshire by filling a gap, address a key local priority or challenge. </a:t>
            </a:r>
            <a:endParaRPr lang="en-GB" sz="2400" dirty="0">
              <a:latin typeface="Acumin-Pro"/>
            </a:endParaRPr>
          </a:p>
        </p:txBody>
      </p:sp>
    </p:spTree>
    <p:extLst>
      <p:ext uri="{BB962C8B-B14F-4D97-AF65-F5344CB8AC3E}">
        <p14:creationId xmlns:p14="http://schemas.microsoft.com/office/powerpoint/2010/main" val="162747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963D-BBBD-7763-6BD5-CDE388E30943}"/>
              </a:ext>
            </a:extLst>
          </p:cNvPr>
          <p:cNvSpPr>
            <a:spLocks noGrp="1"/>
          </p:cNvSpPr>
          <p:nvPr>
            <p:ph type="title"/>
          </p:nvPr>
        </p:nvSpPr>
        <p:spPr/>
        <p:txBody>
          <a:bodyPr/>
          <a:lstStyle/>
          <a:p>
            <a:r>
              <a:rPr lang="en-GB" dirty="0"/>
              <a:t>Priority Activities</a:t>
            </a:r>
          </a:p>
        </p:txBody>
      </p:sp>
      <p:sp>
        <p:nvSpPr>
          <p:cNvPr id="3" name="TextBox 2">
            <a:extLst>
              <a:ext uri="{FF2B5EF4-FFF2-40B4-BE49-F238E27FC236}">
                <a16:creationId xmlns:a16="http://schemas.microsoft.com/office/drawing/2014/main" id="{AA5DFECF-E2BC-CAC6-EBEA-F1C1B9A09330}"/>
              </a:ext>
            </a:extLst>
          </p:cNvPr>
          <p:cNvSpPr txBox="1"/>
          <p:nvPr/>
        </p:nvSpPr>
        <p:spPr>
          <a:xfrm>
            <a:off x="609600" y="1926771"/>
            <a:ext cx="10134600" cy="3816429"/>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cumin-Pro"/>
              </a:rPr>
              <a:t>Proactive engagement with vulnerable people</a:t>
            </a:r>
          </a:p>
          <a:p>
            <a:pPr marL="285750" indent="-285750">
              <a:buFont typeface="Arial" panose="020B0604020202020204" pitchFamily="34" charset="0"/>
              <a:buChar char="•"/>
            </a:pPr>
            <a:endParaRPr lang="en-GB" sz="2800" dirty="0">
              <a:latin typeface="Acumin-Pro"/>
            </a:endParaRPr>
          </a:p>
          <a:p>
            <a:pPr marL="285750" indent="-285750">
              <a:buFont typeface="Arial" panose="020B0604020202020204" pitchFamily="34" charset="0"/>
              <a:buChar char="•"/>
            </a:pPr>
            <a:r>
              <a:rPr lang="en-GB" sz="2800" dirty="0">
                <a:latin typeface="Acumin-Pro"/>
              </a:rPr>
              <a:t>Tackling loneliness and isolation- </a:t>
            </a:r>
            <a:r>
              <a:rPr lang="en-GB" sz="2800" b="0" i="0" dirty="0">
                <a:solidFill>
                  <a:srgbClr val="000000"/>
                </a:solidFill>
                <a:effectLst/>
                <a:latin typeface="Acumin-Pro"/>
              </a:rPr>
              <a:t>practical support for individuals isolated in the community </a:t>
            </a:r>
            <a:endParaRPr lang="en-GB" sz="2800" dirty="0">
              <a:latin typeface="Acumin-Pro"/>
            </a:endParaRPr>
          </a:p>
          <a:p>
            <a:endParaRPr lang="en-GB" sz="2800" dirty="0">
              <a:latin typeface="Acumin-Pro"/>
            </a:endParaRPr>
          </a:p>
          <a:p>
            <a:pPr marL="285750" indent="-285750">
              <a:buFont typeface="Arial" panose="020B0604020202020204" pitchFamily="34" charset="0"/>
              <a:buChar char="•"/>
            </a:pPr>
            <a:r>
              <a:rPr lang="en-GB" sz="2800" dirty="0">
                <a:latin typeface="Acumin-Pro"/>
              </a:rPr>
              <a:t>Volunteer development projects- projects wishing to develop and upskill their volunteers through training and development opportunities in the hope of improving retention. </a:t>
            </a:r>
            <a:r>
              <a:rPr lang="en-GB" sz="18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marL="285750" indent="-285750">
              <a:buFont typeface="Arial" panose="020B0604020202020204" pitchFamily="34" charset="0"/>
              <a:buChar char="•"/>
            </a:pPr>
            <a:endParaRPr lang="en-GB" dirty="0">
              <a:latin typeface="Acumin-Pro"/>
            </a:endParaRPr>
          </a:p>
        </p:txBody>
      </p:sp>
    </p:spTree>
    <p:extLst>
      <p:ext uri="{BB962C8B-B14F-4D97-AF65-F5344CB8AC3E}">
        <p14:creationId xmlns:p14="http://schemas.microsoft.com/office/powerpoint/2010/main" val="210715779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87343a-69be-4b24-858f-e4fd717b9f39">
      <Terms xmlns="http://schemas.microsoft.com/office/infopath/2007/PartnerControls"/>
    </lcf76f155ced4ddcb4097134ff3c332f>
    <TaxCatchAll xmlns="055be640-36f5-4a0d-bcb1-8db267bd70c6" xsi:nil="true"/>
    <SharedWithUsers xmlns="055be640-36f5-4a0d-bcb1-8db267bd70c6">
      <UserInfo>
        <DisplayName>Craig Anderson</DisplayName>
        <AccountId>12</AccountId>
        <AccountType/>
      </UserInfo>
      <UserInfo>
        <DisplayName>Grant McLean</DisplayName>
        <AccountId>21</AccountId>
        <AccountType/>
      </UserInfo>
      <UserInfo>
        <DisplayName>Maddy Halliday</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3353BE3847F44EB736EFD88A38065F" ma:contentTypeVersion="18" ma:contentTypeDescription="Create a new document." ma:contentTypeScope="" ma:versionID="cc42ae58cafb2d055cafc1550f9a8a08">
  <xsd:schema xmlns:xsd="http://www.w3.org/2001/XMLSchema" xmlns:xs="http://www.w3.org/2001/XMLSchema" xmlns:p="http://schemas.microsoft.com/office/2006/metadata/properties" xmlns:ns2="055be640-36f5-4a0d-bcb1-8db267bd70c6" xmlns:ns3="c387343a-69be-4b24-858f-e4fd717b9f39" targetNamespace="http://schemas.microsoft.com/office/2006/metadata/properties" ma:root="true" ma:fieldsID="40a701f5d79a619551c48e3e62206d87" ns2:_="" ns3:_="">
    <xsd:import namespace="055be640-36f5-4a0d-bcb1-8db267bd70c6"/>
    <xsd:import namespace="c387343a-69be-4b24-858f-e4fd717b9f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be640-36f5-4a0d-bcb1-8db267bd70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5fd311-d220-47f4-8a5a-00eb6ed522dc}" ma:internalName="TaxCatchAll" ma:showField="CatchAllData" ma:web="055be640-36f5-4a0d-bcb1-8db267bd70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87343a-69be-4b24-858f-e4fd717b9f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3f7119-edef-4623-88cb-99ddee0a47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16FF1-1D2A-4E00-A6E4-220226BF8937}">
  <ds:schemaRefs>
    <ds:schemaRef ds:uri="http://schemas.microsoft.com/sharepoint/v3/contenttype/forms"/>
  </ds:schemaRefs>
</ds:datastoreItem>
</file>

<file path=customXml/itemProps2.xml><?xml version="1.0" encoding="utf-8"?>
<ds:datastoreItem xmlns:ds="http://schemas.openxmlformats.org/officeDocument/2006/customXml" ds:itemID="{09FB111F-8BA1-4A5C-81E5-B17B4E077CE0}">
  <ds:schemaRefs>
    <ds:schemaRef ds:uri="http://schemas.openxmlformats.org/package/2006/metadata/core-properties"/>
    <ds:schemaRef ds:uri="http://schemas.microsoft.com/office/2006/metadata/properties"/>
    <ds:schemaRef ds:uri="c387343a-69be-4b24-858f-e4fd717b9f39"/>
    <ds:schemaRef ds:uri="http://www.w3.org/XML/1998/namespace"/>
    <ds:schemaRef ds:uri="http://schemas.microsoft.com/office/2006/documentManagement/types"/>
    <ds:schemaRef ds:uri="http://purl.org/dc/elements/1.1/"/>
    <ds:schemaRef ds:uri="http://schemas.microsoft.com/office/infopath/2007/PartnerControls"/>
    <ds:schemaRef ds:uri="055be640-36f5-4a0d-bcb1-8db267bd70c6"/>
    <ds:schemaRef ds:uri="http://purl.org/dc/dcmitype/"/>
    <ds:schemaRef ds:uri="http://purl.org/dc/terms/"/>
  </ds:schemaRefs>
</ds:datastoreItem>
</file>

<file path=customXml/itemProps3.xml><?xml version="1.0" encoding="utf-8"?>
<ds:datastoreItem xmlns:ds="http://schemas.openxmlformats.org/officeDocument/2006/customXml" ds:itemID="{95F79AB9-B555-4715-8236-154BCB2C9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be640-36f5-4a0d-bcb1-8db267bd70c6"/>
    <ds:schemaRef ds:uri="c387343a-69be-4b24-858f-e4fd717b9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1043</TotalTime>
  <Words>870</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acumin</vt:lpstr>
      <vt:lpstr>Acumin-Pro</vt:lpstr>
      <vt:lpstr>Arial</vt:lpstr>
      <vt:lpstr>Calibri</vt:lpstr>
      <vt:lpstr>Segoe UI</vt:lpstr>
      <vt:lpstr>Office Theme</vt:lpstr>
      <vt:lpstr>Community Solutions Thematic Fund</vt:lpstr>
      <vt:lpstr>Background</vt:lpstr>
      <vt:lpstr>Funds Purpose</vt:lpstr>
      <vt:lpstr>Who can apply?</vt:lpstr>
      <vt:lpstr>Applications</vt:lpstr>
      <vt:lpstr>Documents</vt:lpstr>
      <vt:lpstr>Application A:  Innovation Strand</vt:lpstr>
      <vt:lpstr>Innovation Strand</vt:lpstr>
      <vt:lpstr>Priority Activities</vt:lpstr>
      <vt:lpstr>Application B: Under Represent Areas Strand</vt:lpstr>
      <vt:lpstr>The Under Represented Areas Strand</vt:lpstr>
      <vt:lpstr>Areas covered</vt:lpstr>
      <vt:lpstr>PowerPoint Presentation</vt:lpstr>
      <vt:lpstr>Funding stipulations</vt:lpstr>
      <vt:lpstr>PowerPoint Presentation</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Bennett</dc:creator>
  <cp:lastModifiedBy>Gordon Watson</cp:lastModifiedBy>
  <cp:revision>20</cp:revision>
  <dcterms:created xsi:type="dcterms:W3CDTF">2023-05-11T13:17:23Z</dcterms:created>
  <dcterms:modified xsi:type="dcterms:W3CDTF">2026-02-18T14:50:12Z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0x010100123353BE3847F44EB736EFD88A38065F</vt:lpwstr>
  </property>
  <property fmtid="{D5CDD505-2E9C-101B-9397-08002B2CF9AE}" pid="3" name="MediaServiceImageTags">
    <vt:lpwstr/>
  </property>
</Properties>
</file>