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7" r:id="rId5"/>
    <p:sldId id="256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86E6738-9D50-EEA1-4F91-CF1C4A34B0F6}" name="Maddy Halliday" initials="MH" userId="S::maddy.halliday@VANL.CO.UK::039d88d2-5a4c-439b-9e4d-21c53a760a0c" providerId="AD"/>
  <p188:author id="{BA6B41D8-B9DF-F417-332C-0123A3782BB6}" name="Nick Brown" initials="NB" userId="S::nick.brown@vanl.co.uk::b928315d-01a3-4748-bc42-6369110c19c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A41F"/>
    <a:srgbClr val="AFCC34"/>
    <a:srgbClr val="0192C9"/>
    <a:srgbClr val="EC5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62" autoAdjust="0"/>
  </p:normalViewPr>
  <p:slideViewPr>
    <p:cSldViewPr snapToGrid="0">
      <p:cViewPr varScale="1">
        <p:scale>
          <a:sx n="25" d="100"/>
          <a:sy n="25" d="100"/>
        </p:scale>
        <p:origin x="14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8F3D6-947E-43B7-A9A6-A8625A0A883F}" type="datetimeFigureOut">
              <a:rPr lang="en-GB" smtClean="0"/>
              <a:t>17/01/2024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3EB16-964C-4FB5-AD84-78706F94A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38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53EB16-964C-4FB5-AD84-78706F94ABF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305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1292F-682C-4CFC-9E0E-42B77DE97A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F9FF50-2CCA-4644-B6F3-076BF7041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B0344-1274-43E5-BA46-C2BA4175D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21/07/2023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DEB9F-37D2-48AE-9D79-AF3BB13A5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Community Solutions Programme Logic Model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C7362-1A7E-40C5-8AD5-5FB7FA0C6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DCE7-58CD-40AD-A69D-2C4DE8D20D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177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9CBE9-B431-424A-8693-D5016B0E1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3D734-AA9D-4627-80D5-261B57E6E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83EBF-C7DF-4E18-A6C7-135C4981D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21/07/2023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295AC-6D9C-450B-863C-477F85E2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Community Solutions Programme Logic Model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47101-A306-44C2-8A0D-B74F1795D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DCE7-58CD-40AD-A69D-2C4DE8D20D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77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34C69F-916D-4A99-9AA4-4DD8B89AFD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70E900-05FC-4ADE-9A66-99CC36056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2CDC3-8EA1-4FEE-ABDD-C694F0C0B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21/07/2023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8E4330-5E9C-454C-8E64-13C8BDE00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Community Solutions Programme Logic Model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05A89-658B-47A3-961D-693A9128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DCE7-58CD-40AD-A69D-2C4DE8D20D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42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C48F1-B8C6-4B4E-B437-951C8EA1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D4D86-3FE1-49F0-8996-3959315F5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A3BD9-AEBD-4E9C-B2B5-6103F7B06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21/07/2023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34281-B4F8-42C6-9AE3-367EC28A1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Community Solutions Programme Logic Model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2AE88-0F07-4239-87EB-242496EB7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DCE7-58CD-40AD-A69D-2C4DE8D20D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393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2AC6E-9281-4099-A65C-D3C3087E7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8D0FF-BD1D-48CE-A016-D1013A16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628C0-5126-41AB-A597-0D7BC6E51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21/07/2023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76A71-8AB4-45D7-AB71-61D6B248D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Community Solutions Programme Logic Model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51C23-D0DC-4291-9A69-33C1E8201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DCE7-58CD-40AD-A69D-2C4DE8D20D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43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495FB-9908-421F-A769-9C6F5CC4D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D017A-A414-4325-8F88-D66CA8057B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19E2AA-5C18-44E6-92F8-66803151D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950EC4-FD56-456C-B76C-D892D5275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21/07/2023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AAE256-AD66-4C01-BB0D-E80389E4A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Community Solutions Programme Logic Model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F1EB8-A1E2-467D-A65F-7AD0EEE57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DCE7-58CD-40AD-A69D-2C4DE8D20D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92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85ED7-D3D8-411F-888D-C28CB46A4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7DEAC-D262-4072-9586-36C52D985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4F76F-E128-4A1B-95EA-DCB735A83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F56FAB-C050-4429-97F4-F7043959E7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7020F-C31A-4705-8598-7B5D6C3A66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C20B7F-8D1F-4AA1-A25C-9205535B2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21/07/2023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FADC51-2994-4279-8C8A-1673A339C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Community Solutions Programme Logic Model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6DA975-548B-4842-A5FA-8E3DF588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DCE7-58CD-40AD-A69D-2C4DE8D20D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81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46DB6-02E9-476E-9D26-22F9A6D5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7404E2-2A41-4763-BC74-4FD5B0608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21/07/2023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6A7055-3FB2-4268-9A87-AD95FCED7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Community Solutions Programme Logic Model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BFFCA0-E95B-4D94-83FF-879F68509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DCE7-58CD-40AD-A69D-2C4DE8D20D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320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29D1F1-ED70-4620-9547-069B45EAA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21/07/2023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3C9447-9B5A-43C1-9895-0B8FC5FAE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Community Solutions Programme Logic Model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E309A1-02B7-44F1-B92E-1F7783CCE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DCE7-58CD-40AD-A69D-2C4DE8D20D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7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7963C-3850-4B92-876C-854B5F401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50039-B4BE-4210-9085-8389FC18A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67D2D9-B04E-4982-A108-286F7E96A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9EDE3F-935C-48F2-9513-3EDADA7B0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21/07/2023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743DAB-2D6F-4EA0-9C01-1EF86D646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Community Solutions Programme Logic Model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4EC01D-7086-48ED-A729-37C236A56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DCE7-58CD-40AD-A69D-2C4DE8D20D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440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C1A21-8314-4F05-A4C8-5E0FE859B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9A2963-2B74-43E7-82F6-1E5CB47BFB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AD99B-07B8-48D4-8FAE-3256649AA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68C4C-1B4A-4F38-B091-D9712A812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21/07/2023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7C64F-EF02-4666-A7EF-F811BD897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Community Solutions Programme Logic Model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C5E142-F74E-4DB5-BC5E-D25333C5B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DCE7-58CD-40AD-A69D-2C4DE8D20D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781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39ED8E-FFD0-463A-9363-1F5A4AB00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35E9D2-44CA-4B21-B6B1-E9DA56196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86FDF-6C77-4EAB-9B1D-AB16C364C0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21/07/2023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A8F5B-FB5B-4E0A-B3C1-67211D0189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Community Solutions Programme Logic Model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42150-196E-4E79-BF18-74B9D5259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DDCE7-58CD-40AD-A69D-2C4DE8D20D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17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EDFDC-F09E-4883-8859-D15964C67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21/07/2023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BB9D1-AF81-43AD-8976-F646887BE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Community Solutions Programme Logic Model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DBD51-E595-48BB-8D55-2E4CAFBD5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DDCE7-58CD-40AD-A69D-2C4DE8D20DBA}" type="slidenum">
              <a:rPr lang="en-GB" smtClean="0"/>
              <a:t>1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53E2E7-6D83-437A-AB3B-A807FEED054D}"/>
              </a:ext>
            </a:extLst>
          </p:cNvPr>
          <p:cNvSpPr/>
          <p:nvPr/>
        </p:nvSpPr>
        <p:spPr>
          <a:xfrm>
            <a:off x="822254" y="124355"/>
            <a:ext cx="10703868" cy="5398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Community Solutions Programme: Summary Logic Model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Community Solutions and VANL Working Together for a Better North Lanarkshire Websites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C34455-4330-455E-84B9-32EAAFB7EB68}"/>
              </a:ext>
            </a:extLst>
          </p:cNvPr>
          <p:cNvSpPr/>
          <p:nvPr/>
        </p:nvSpPr>
        <p:spPr>
          <a:xfrm>
            <a:off x="475353" y="799617"/>
            <a:ext cx="2300400" cy="498115"/>
          </a:xfrm>
          <a:prstGeom prst="rect">
            <a:avLst/>
          </a:prstGeom>
          <a:solidFill>
            <a:srgbClr val="EC5A9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Inputs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38850F-F445-4152-8734-94E08A5E08D9}"/>
              </a:ext>
            </a:extLst>
          </p:cNvPr>
          <p:cNvSpPr/>
          <p:nvPr/>
        </p:nvSpPr>
        <p:spPr>
          <a:xfrm>
            <a:off x="3588658" y="799617"/>
            <a:ext cx="2300400" cy="498115"/>
          </a:xfrm>
          <a:prstGeom prst="rect">
            <a:avLst/>
          </a:prstGeom>
          <a:solidFill>
            <a:srgbClr val="0192C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Processes</a:t>
            </a:r>
            <a:endParaRPr lang="en-GB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90774C-58E2-4BF0-A358-BC2071DDEE78}"/>
              </a:ext>
            </a:extLst>
          </p:cNvPr>
          <p:cNvSpPr/>
          <p:nvPr/>
        </p:nvSpPr>
        <p:spPr>
          <a:xfrm>
            <a:off x="6569072" y="799617"/>
            <a:ext cx="2300400" cy="498115"/>
          </a:xfrm>
          <a:prstGeom prst="rect">
            <a:avLst/>
          </a:prstGeom>
          <a:solidFill>
            <a:srgbClr val="AFCC3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Outputs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A35458B-E5C2-4772-880F-06723D1A2591}"/>
              </a:ext>
            </a:extLst>
          </p:cNvPr>
          <p:cNvSpPr/>
          <p:nvPr/>
        </p:nvSpPr>
        <p:spPr>
          <a:xfrm>
            <a:off x="9549486" y="799617"/>
            <a:ext cx="2300400" cy="498115"/>
          </a:xfrm>
          <a:prstGeom prst="rect">
            <a:avLst/>
          </a:prstGeom>
          <a:solidFill>
            <a:srgbClr val="F9A41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Outcomes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52BA50E-453A-4251-B322-22924DE7CCFC}"/>
              </a:ext>
            </a:extLst>
          </p:cNvPr>
          <p:cNvCxnSpPr>
            <a:cxnSpLocks/>
          </p:cNvCxnSpPr>
          <p:nvPr/>
        </p:nvCxnSpPr>
        <p:spPr>
          <a:xfrm>
            <a:off x="3009713" y="1048674"/>
            <a:ext cx="40270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201512D-CBDD-44E4-BBE6-FB300B797C03}"/>
              </a:ext>
            </a:extLst>
          </p:cNvPr>
          <p:cNvCxnSpPr>
            <a:cxnSpLocks/>
          </p:cNvCxnSpPr>
          <p:nvPr/>
        </p:nvCxnSpPr>
        <p:spPr>
          <a:xfrm>
            <a:off x="6096000" y="1048674"/>
            <a:ext cx="40270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49CC806-F3C3-469F-A9BF-1BFCE2BF71E4}"/>
              </a:ext>
            </a:extLst>
          </p:cNvPr>
          <p:cNvCxnSpPr>
            <a:cxnSpLocks/>
          </p:cNvCxnSpPr>
          <p:nvPr/>
        </p:nvCxnSpPr>
        <p:spPr>
          <a:xfrm>
            <a:off x="9094642" y="1048674"/>
            <a:ext cx="40270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BB6A92A-77C1-4339-9B61-99289BE79988}"/>
              </a:ext>
            </a:extLst>
          </p:cNvPr>
          <p:cNvSpPr/>
          <p:nvPr/>
        </p:nvSpPr>
        <p:spPr>
          <a:xfrm>
            <a:off x="198350" y="1411102"/>
            <a:ext cx="2761688" cy="665714"/>
          </a:xfrm>
          <a:prstGeom prst="rect">
            <a:avLst/>
          </a:prstGeom>
          <a:solidFill>
            <a:schemeClr val="bg1"/>
          </a:solidFill>
          <a:ln w="38100">
            <a:solidFill>
              <a:srgbClr val="EC5A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1.1 Existing Evidence on What Works and data on Needs and Priorities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01D375-CF45-41CA-96D2-344E0CB13A36}"/>
              </a:ext>
            </a:extLst>
          </p:cNvPr>
          <p:cNvSpPr/>
          <p:nvPr/>
        </p:nvSpPr>
        <p:spPr>
          <a:xfrm>
            <a:off x="171055" y="2226686"/>
            <a:ext cx="2768320" cy="653093"/>
          </a:xfrm>
          <a:prstGeom prst="rect">
            <a:avLst/>
          </a:prstGeom>
          <a:solidFill>
            <a:schemeClr val="bg1"/>
          </a:solidFill>
          <a:ln w="38100">
            <a:solidFill>
              <a:srgbClr val="EC5A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1.2 Strategy, Plans and Tools</a:t>
            </a:r>
            <a:endParaRPr lang="en-GB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60818F-9E1B-4F30-8124-0DB046C74806}"/>
              </a:ext>
            </a:extLst>
          </p:cNvPr>
          <p:cNvSpPr/>
          <p:nvPr/>
        </p:nvSpPr>
        <p:spPr>
          <a:xfrm>
            <a:off x="177687" y="3029649"/>
            <a:ext cx="2782351" cy="672864"/>
          </a:xfrm>
          <a:prstGeom prst="rect">
            <a:avLst/>
          </a:prstGeom>
          <a:solidFill>
            <a:schemeClr val="bg1"/>
          </a:solidFill>
          <a:ln w="38100">
            <a:solidFill>
              <a:srgbClr val="EC5A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1.3 Funds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3FD45F1-B00F-48C0-A28F-5EFA06F11211}"/>
              </a:ext>
            </a:extLst>
          </p:cNvPr>
          <p:cNvSpPr/>
          <p:nvPr/>
        </p:nvSpPr>
        <p:spPr>
          <a:xfrm>
            <a:off x="3309898" y="1411106"/>
            <a:ext cx="2761688" cy="665708"/>
          </a:xfrm>
          <a:prstGeom prst="rect">
            <a:avLst/>
          </a:prstGeom>
          <a:solidFill>
            <a:schemeClr val="bg1"/>
          </a:solidFill>
          <a:ln w="38100">
            <a:solidFill>
              <a:srgbClr val="0192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2.1</a:t>
            </a:r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Funding Development and Management 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B6BD0D-BF75-4E73-944B-9FA3B93D0AD2}"/>
              </a:ext>
            </a:extLst>
          </p:cNvPr>
          <p:cNvSpPr/>
          <p:nvPr/>
        </p:nvSpPr>
        <p:spPr>
          <a:xfrm>
            <a:off x="3309898" y="2226686"/>
            <a:ext cx="2749029" cy="653093"/>
          </a:xfrm>
          <a:prstGeom prst="rect">
            <a:avLst/>
          </a:prstGeom>
          <a:solidFill>
            <a:schemeClr val="bg1"/>
          </a:solidFill>
          <a:ln w="38100">
            <a:solidFill>
              <a:srgbClr val="0192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 Locality Stakeholder Engagement 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A5E7BC2-7A08-46DF-8539-036343607232}"/>
              </a:ext>
            </a:extLst>
          </p:cNvPr>
          <p:cNvSpPr/>
          <p:nvPr/>
        </p:nvSpPr>
        <p:spPr>
          <a:xfrm>
            <a:off x="3290607" y="3849989"/>
            <a:ext cx="2768320" cy="672862"/>
          </a:xfrm>
          <a:prstGeom prst="rect">
            <a:avLst/>
          </a:prstGeom>
          <a:solidFill>
            <a:schemeClr val="bg1"/>
          </a:solidFill>
          <a:ln w="38100">
            <a:solidFill>
              <a:srgbClr val="0192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2.4 Performance Management, Evaluation, Learning and Improvement (PMELI) Support 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2D8778-6095-4974-95E2-CD866A22D903}"/>
              </a:ext>
            </a:extLst>
          </p:cNvPr>
          <p:cNvSpPr/>
          <p:nvPr/>
        </p:nvSpPr>
        <p:spPr>
          <a:xfrm>
            <a:off x="3290607" y="3028453"/>
            <a:ext cx="2768320" cy="672862"/>
          </a:xfrm>
          <a:prstGeom prst="rect">
            <a:avLst/>
          </a:prstGeom>
          <a:solidFill>
            <a:schemeClr val="bg1"/>
          </a:solidFill>
          <a:ln w="38100">
            <a:solidFill>
              <a:srgbClr val="0192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2.3 Capacity Building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140EAF1-C62C-4089-B787-6FAEBC5E5BEE}"/>
              </a:ext>
            </a:extLst>
          </p:cNvPr>
          <p:cNvSpPr/>
          <p:nvPr/>
        </p:nvSpPr>
        <p:spPr>
          <a:xfrm>
            <a:off x="6297351" y="3025868"/>
            <a:ext cx="2779865" cy="672862"/>
          </a:xfrm>
          <a:prstGeom prst="rect">
            <a:avLst/>
          </a:prstGeom>
          <a:solidFill>
            <a:schemeClr val="bg1"/>
          </a:solidFill>
          <a:ln w="38100">
            <a:solidFill>
              <a:srgbClr val="AFC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3.3 New Evidence and Learning  </a:t>
            </a:r>
            <a:endParaRPr lang="en-GB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3066822-897B-4112-A343-7BAE1E6AF02C}"/>
              </a:ext>
            </a:extLst>
          </p:cNvPr>
          <p:cNvSpPr/>
          <p:nvPr/>
        </p:nvSpPr>
        <p:spPr>
          <a:xfrm>
            <a:off x="6326326" y="1411102"/>
            <a:ext cx="2785892" cy="665706"/>
          </a:xfrm>
          <a:prstGeom prst="rect">
            <a:avLst/>
          </a:prstGeom>
          <a:solidFill>
            <a:schemeClr val="bg1"/>
          </a:solidFill>
          <a:ln w="38100">
            <a:solidFill>
              <a:srgbClr val="AFC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3.1 Services and support to local people and communities</a:t>
            </a:r>
            <a:endParaRPr lang="en-GB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6A11FA2-A9F7-4996-BC73-4DAE694D9F2A}"/>
              </a:ext>
            </a:extLst>
          </p:cNvPr>
          <p:cNvSpPr/>
          <p:nvPr/>
        </p:nvSpPr>
        <p:spPr>
          <a:xfrm>
            <a:off x="6326326" y="2226686"/>
            <a:ext cx="2778739" cy="653093"/>
          </a:xfrm>
          <a:prstGeom prst="rect">
            <a:avLst/>
          </a:prstGeom>
          <a:solidFill>
            <a:schemeClr val="bg1"/>
          </a:solidFill>
          <a:ln w="38100">
            <a:solidFill>
              <a:srgbClr val="AFC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3.2 Improving Lives Locality Development Plans and Locality Activity Funding awards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F51C6F8-A191-4B67-9E3F-B95A8A6098C9}"/>
              </a:ext>
            </a:extLst>
          </p:cNvPr>
          <p:cNvSpPr/>
          <p:nvPr/>
        </p:nvSpPr>
        <p:spPr>
          <a:xfrm>
            <a:off x="9330693" y="1411102"/>
            <a:ext cx="2761688" cy="665706"/>
          </a:xfrm>
          <a:prstGeom prst="rect">
            <a:avLst/>
          </a:prstGeom>
          <a:solidFill>
            <a:schemeClr val="bg1"/>
          </a:solidFill>
          <a:ln w="38100">
            <a:solidFill>
              <a:srgbClr val="F9A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4.1 For people receiving support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1D53319-37BA-4599-9A10-0C768A33FF79}"/>
              </a:ext>
            </a:extLst>
          </p:cNvPr>
          <p:cNvSpPr/>
          <p:nvPr/>
        </p:nvSpPr>
        <p:spPr>
          <a:xfrm>
            <a:off x="9314639" y="2226686"/>
            <a:ext cx="2737985" cy="653092"/>
          </a:xfrm>
          <a:prstGeom prst="rect">
            <a:avLst/>
          </a:prstGeom>
          <a:solidFill>
            <a:schemeClr val="bg1"/>
          </a:solidFill>
          <a:ln w="38100">
            <a:solidFill>
              <a:srgbClr val="F9A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4.2 For funded projects/organisations</a:t>
            </a:r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 </a:t>
            </a:r>
            <a:r>
              <a:rPr lang="en-GB" sz="1400" dirty="0">
                <a:solidFill>
                  <a:schemeClr val="tx1"/>
                </a:solidFill>
                <a:latin typeface="Arial"/>
                <a:cs typeface="Arial"/>
              </a:rPr>
              <a:t> 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F8C6753-51E1-4AF2-8520-1B0A8C84514D}"/>
              </a:ext>
            </a:extLst>
          </p:cNvPr>
          <p:cNvSpPr/>
          <p:nvPr/>
        </p:nvSpPr>
        <p:spPr>
          <a:xfrm>
            <a:off x="9330651" y="3026644"/>
            <a:ext cx="2725327" cy="665706"/>
          </a:xfrm>
          <a:prstGeom prst="rect">
            <a:avLst/>
          </a:prstGeom>
          <a:solidFill>
            <a:schemeClr val="bg1"/>
          </a:solidFill>
          <a:ln w="38100">
            <a:solidFill>
              <a:srgbClr val="F9A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4.3 Improvements to CS Funds and overall programme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DDA6A75-2C17-4283-80F0-3D2A1105EC78}"/>
              </a:ext>
            </a:extLst>
          </p:cNvPr>
          <p:cNvSpPr/>
          <p:nvPr/>
        </p:nvSpPr>
        <p:spPr>
          <a:xfrm>
            <a:off x="9324322" y="3849989"/>
            <a:ext cx="2737984" cy="536841"/>
          </a:xfrm>
          <a:prstGeom prst="rect">
            <a:avLst/>
          </a:prstGeom>
          <a:solidFill>
            <a:schemeClr val="bg1"/>
          </a:solidFill>
          <a:ln w="38100">
            <a:solidFill>
              <a:srgbClr val="F9A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4.4 Increased capacity and effectiveness of wider CVS</a:t>
            </a:r>
            <a:r>
              <a:rPr lang="en-GB" sz="1400" b="1" dirty="0">
                <a:solidFill>
                  <a:schemeClr val="tx1"/>
                </a:solidFill>
                <a:latin typeface="Arial"/>
                <a:cs typeface="Arial"/>
              </a:rPr>
              <a:t> 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C8EAC81-0DB7-4E76-9855-95BF7CE26F66}"/>
              </a:ext>
            </a:extLst>
          </p:cNvPr>
          <p:cNvSpPr/>
          <p:nvPr/>
        </p:nvSpPr>
        <p:spPr>
          <a:xfrm>
            <a:off x="9330693" y="4544469"/>
            <a:ext cx="2737984" cy="719625"/>
          </a:xfrm>
          <a:prstGeom prst="rect">
            <a:avLst/>
          </a:prstGeom>
          <a:solidFill>
            <a:schemeClr val="bg1"/>
          </a:solidFill>
          <a:ln w="38100">
            <a:solidFill>
              <a:srgbClr val="F9A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4.5 Improvements to health and social care services/system and community planning 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ACB2436-93DB-4625-B1E6-0695D39DBA0C}"/>
              </a:ext>
            </a:extLst>
          </p:cNvPr>
          <p:cNvSpPr/>
          <p:nvPr/>
        </p:nvSpPr>
        <p:spPr>
          <a:xfrm>
            <a:off x="3290607" y="4671758"/>
            <a:ext cx="2768320" cy="672860"/>
          </a:xfrm>
          <a:prstGeom prst="rect">
            <a:avLst/>
          </a:prstGeom>
          <a:solidFill>
            <a:schemeClr val="bg1"/>
          </a:solidFill>
          <a:ln w="38100">
            <a:solidFill>
              <a:srgbClr val="0192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2.5 Representation and Influencing</a:t>
            </a:r>
          </a:p>
        </p:txBody>
      </p:sp>
    </p:spTree>
    <p:extLst>
      <p:ext uri="{BB962C8B-B14F-4D97-AF65-F5344CB8AC3E}">
        <p14:creationId xmlns:p14="http://schemas.microsoft.com/office/powerpoint/2010/main" val="2961330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0D6011-0378-4156-9CC5-6D7329C637CE}"/>
              </a:ext>
            </a:extLst>
          </p:cNvPr>
          <p:cNvSpPr/>
          <p:nvPr/>
        </p:nvSpPr>
        <p:spPr>
          <a:xfrm>
            <a:off x="2350860" y="807036"/>
            <a:ext cx="2300400" cy="498115"/>
          </a:xfrm>
          <a:prstGeom prst="rect">
            <a:avLst/>
          </a:prstGeom>
          <a:solidFill>
            <a:srgbClr val="EC5A9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Inputs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9AF934-F912-4FBD-8571-95BDA593FF95}"/>
              </a:ext>
            </a:extLst>
          </p:cNvPr>
          <p:cNvSpPr/>
          <p:nvPr/>
        </p:nvSpPr>
        <p:spPr>
          <a:xfrm>
            <a:off x="6958495" y="785240"/>
            <a:ext cx="2300400" cy="498115"/>
          </a:xfrm>
          <a:prstGeom prst="rect">
            <a:avLst/>
          </a:prstGeom>
          <a:solidFill>
            <a:srgbClr val="0192C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Processes</a:t>
            </a:r>
            <a:endParaRPr lang="en-GB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6535D6F-33D8-42E8-8D1D-00F29F4E5B55}"/>
              </a:ext>
            </a:extLst>
          </p:cNvPr>
          <p:cNvSpPr/>
          <p:nvPr/>
        </p:nvSpPr>
        <p:spPr>
          <a:xfrm>
            <a:off x="6208756" y="1384975"/>
            <a:ext cx="3880466" cy="1258269"/>
          </a:xfrm>
          <a:prstGeom prst="rect">
            <a:avLst/>
          </a:prstGeom>
          <a:solidFill>
            <a:schemeClr val="bg1"/>
          </a:solidFill>
          <a:ln w="38100">
            <a:solidFill>
              <a:srgbClr val="0192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2.1</a:t>
            </a:r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Funding Development and Management  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2.1.1 NL Wide: development facilitated by VANL with funders, partners and stakeholders; management provided by VANL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2.1.2 Locality Action Fund– development and management led by Locality Consortia and Hosts with support from VANL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EDD0271-B092-4D31-B367-F59E8B8E9846}"/>
              </a:ext>
            </a:extLst>
          </p:cNvPr>
          <p:cNvSpPr/>
          <p:nvPr/>
        </p:nvSpPr>
        <p:spPr>
          <a:xfrm>
            <a:off x="6201094" y="2715539"/>
            <a:ext cx="3880466" cy="625099"/>
          </a:xfrm>
          <a:prstGeom prst="rect">
            <a:avLst/>
          </a:prstGeom>
          <a:solidFill>
            <a:schemeClr val="bg1"/>
          </a:solidFill>
          <a:ln w="38100">
            <a:solidFill>
              <a:srgbClr val="0192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 Locality Stakeholder Engagement </a:t>
            </a:r>
            <a:r>
              <a:rPr lang="en-GB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 by Locality Hosts and Consortia with support from VANL</a:t>
            </a:r>
            <a:endParaRPr lang="en-GB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(SH = residents, service users, carers, CVS, public sector)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2D10CB4-6A69-4C5D-8FEC-05A4EC7D4299}"/>
              </a:ext>
            </a:extLst>
          </p:cNvPr>
          <p:cNvSpPr/>
          <p:nvPr/>
        </p:nvSpPr>
        <p:spPr>
          <a:xfrm>
            <a:off x="6224080" y="5132772"/>
            <a:ext cx="3857480" cy="602993"/>
          </a:xfrm>
          <a:prstGeom prst="rect">
            <a:avLst/>
          </a:prstGeom>
          <a:solidFill>
            <a:schemeClr val="bg1"/>
          </a:solidFill>
          <a:ln w="38100">
            <a:solidFill>
              <a:srgbClr val="0192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2.4 PMELI Support 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tools and guidance – provided by VANL to funded projects, following a Human Learning Systems approach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A5AD2E7-CA50-44B6-A5C7-8F78C25D4E07}"/>
              </a:ext>
            </a:extLst>
          </p:cNvPr>
          <p:cNvSpPr/>
          <p:nvPr/>
        </p:nvSpPr>
        <p:spPr>
          <a:xfrm>
            <a:off x="6224080" y="3430564"/>
            <a:ext cx="3857480" cy="1612282"/>
          </a:xfrm>
          <a:prstGeom prst="rect">
            <a:avLst/>
          </a:prstGeom>
          <a:solidFill>
            <a:schemeClr val="bg1"/>
          </a:solidFill>
          <a:ln w="38100">
            <a:solidFill>
              <a:srgbClr val="0192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2.3 Capacity Building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2.3.1 General CVS – provided by VANL (see organisational review guidance) and Locality Hosts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CVS Children, Young People and Family CVS support orgs – provided by VANL and Locality Hosts</a:t>
            </a:r>
            <a:endParaRPr lang="en-GB" sz="1100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Carers – provided by NL Carers Together and Network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Volunteering  - provided by VANL with partners and CVS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8E2044-A915-4E65-BFCC-6D26EC290DB5}"/>
              </a:ext>
            </a:extLst>
          </p:cNvPr>
          <p:cNvSpPr/>
          <p:nvPr/>
        </p:nvSpPr>
        <p:spPr>
          <a:xfrm>
            <a:off x="1958700" y="2197445"/>
            <a:ext cx="3260458" cy="2876586"/>
          </a:xfrm>
          <a:prstGeom prst="rect">
            <a:avLst/>
          </a:prstGeom>
          <a:solidFill>
            <a:schemeClr val="bg1"/>
          </a:solidFill>
          <a:ln w="38100">
            <a:solidFill>
              <a:srgbClr val="EC5A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1.2 Strategy, Plans and Tools</a:t>
            </a:r>
            <a:endParaRPr lang="en-GB" sz="12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1.1.1 CS Strategy and Investment Plan: co-produced and developed collaboratively with co-ordination from VANL (supports delivery of HSCNL Commissioning Plan; Plan for North Lanarkshire and Local Outcome Improvement Plans (LOIPS)</a:t>
            </a:r>
          </a:p>
          <a:p>
            <a:pPr algn="ctr"/>
            <a:endParaRPr lang="en-GB" sz="11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1.1.2 Delivery Schedule – prepared and managed by VANL</a:t>
            </a:r>
          </a:p>
          <a:p>
            <a:pPr algn="ctr"/>
            <a:endParaRPr lang="en-GB" sz="11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1.1.3 Performance, Evaluation, Learning and Improvement (PMELI) Framework – developed collaboratively with co-ordination from VANL</a:t>
            </a:r>
          </a:p>
          <a:p>
            <a:pPr algn="ctr"/>
            <a:endParaRPr lang="en-GB" sz="11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1.1.4 PMELI resources - developed and managed by VANL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4173406-A1B8-48DE-BCF7-649024485798}"/>
              </a:ext>
            </a:extLst>
          </p:cNvPr>
          <p:cNvSpPr/>
          <p:nvPr/>
        </p:nvSpPr>
        <p:spPr>
          <a:xfrm>
            <a:off x="1958700" y="5220788"/>
            <a:ext cx="3260458" cy="797198"/>
          </a:xfrm>
          <a:prstGeom prst="rect">
            <a:avLst/>
          </a:prstGeom>
          <a:solidFill>
            <a:schemeClr val="bg1"/>
          </a:solidFill>
          <a:ln w="38100">
            <a:solidFill>
              <a:srgbClr val="EC5A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1.3 Funds 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1.2.1 Provided by funders through VANL 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1.2.2 Supported by funding agreements/SLAs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  between VANL and funders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C221FB7-82F2-47D4-BCD9-87CA7C91C9E2}"/>
              </a:ext>
            </a:extLst>
          </p:cNvPr>
          <p:cNvSpPr/>
          <p:nvPr/>
        </p:nvSpPr>
        <p:spPr>
          <a:xfrm>
            <a:off x="822254" y="124355"/>
            <a:ext cx="10703868" cy="5398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Community Solutions Programme: Logic Model</a:t>
            </a: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Community Solutions and VANL Working Together for a Better North Lanarkshire Websites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8A8116C-C5CB-442B-B931-D073B03EC821}"/>
              </a:ext>
            </a:extLst>
          </p:cNvPr>
          <p:cNvCxnSpPr>
            <a:cxnSpLocks/>
          </p:cNvCxnSpPr>
          <p:nvPr/>
        </p:nvCxnSpPr>
        <p:spPr>
          <a:xfrm>
            <a:off x="5555601" y="1066368"/>
            <a:ext cx="40270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BB1E7B-EA5D-C382-CC25-24CB8FAFA7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01949" y="6434313"/>
            <a:ext cx="2743200" cy="365125"/>
          </a:xfrm>
        </p:spPr>
        <p:txBody>
          <a:bodyPr/>
          <a:lstStyle/>
          <a:p>
            <a:r>
              <a:rPr lang="en-GB"/>
              <a:t>21/07/2023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8E34A27-D75F-42CF-9CBE-9C1ABB167340}"/>
              </a:ext>
            </a:extLst>
          </p:cNvPr>
          <p:cNvSpPr/>
          <p:nvPr/>
        </p:nvSpPr>
        <p:spPr>
          <a:xfrm>
            <a:off x="1958700" y="1384975"/>
            <a:ext cx="3260458" cy="665714"/>
          </a:xfrm>
          <a:prstGeom prst="rect">
            <a:avLst/>
          </a:prstGeom>
          <a:solidFill>
            <a:schemeClr val="bg1"/>
          </a:solidFill>
          <a:ln w="38100">
            <a:solidFill>
              <a:srgbClr val="EC5A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1.1 Existing Evidence and What Works, Needs and Priorities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Including carer and user views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53B5AF5-EEC7-4F4D-AAF3-8FE5794170B1}"/>
              </a:ext>
            </a:extLst>
          </p:cNvPr>
          <p:cNvSpPr/>
          <p:nvPr/>
        </p:nvSpPr>
        <p:spPr>
          <a:xfrm>
            <a:off x="6224080" y="5825691"/>
            <a:ext cx="3857480" cy="811283"/>
          </a:xfrm>
          <a:prstGeom prst="rect">
            <a:avLst/>
          </a:prstGeom>
          <a:solidFill>
            <a:schemeClr val="bg1"/>
          </a:solidFill>
          <a:ln w="38100">
            <a:solidFill>
              <a:srgbClr val="0192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2.5 Representation and Influencing </a:t>
            </a:r>
            <a:r>
              <a:rPr lang="en-GB" sz="1100" b="1" dirty="0">
                <a:solidFill>
                  <a:schemeClr val="tx1"/>
                </a:solidFill>
                <a:latin typeface="Arial"/>
                <a:cs typeface="Arial"/>
              </a:rPr>
              <a:t>through - </a:t>
            </a:r>
            <a:r>
              <a:rPr lang="en-GB" sz="1100" dirty="0">
                <a:solidFill>
                  <a:schemeClr val="tx1"/>
                </a:solidFill>
                <a:latin typeface="Arial"/>
                <a:cs typeface="Arial"/>
              </a:rPr>
              <a:t>Heath and Social Care NL; Children’s Services Partnership; Community Planning – North Lanarkshire Partnership (NLP)  </a:t>
            </a:r>
            <a:endParaRPr lang="en-GB"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1275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1BB5B-99B4-4758-B9C5-BDFB70E3A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21/07/2023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093D4-4EEE-44CE-AE54-C4046E651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Community Solutions Programme Logic Model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B3A1B-3FCF-412C-8DB1-3182B610D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8627" y="6356350"/>
            <a:ext cx="2743200" cy="365125"/>
          </a:xfrm>
        </p:spPr>
        <p:txBody>
          <a:bodyPr/>
          <a:lstStyle/>
          <a:p>
            <a:fld id="{016DDCE7-58CD-40AD-A69D-2C4DE8D20DBA}" type="slidenum">
              <a:rPr lang="en-GB" smtClean="0"/>
              <a:t>3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496CA4-6035-4A0D-8C85-59521CED6873}"/>
              </a:ext>
            </a:extLst>
          </p:cNvPr>
          <p:cNvSpPr/>
          <p:nvPr/>
        </p:nvSpPr>
        <p:spPr>
          <a:xfrm>
            <a:off x="2797133" y="811085"/>
            <a:ext cx="2300400" cy="498115"/>
          </a:xfrm>
          <a:prstGeom prst="rect">
            <a:avLst/>
          </a:prstGeom>
          <a:solidFill>
            <a:srgbClr val="AFCC3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Outputs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482415-647D-4047-8E7F-60A61AC60F33}"/>
              </a:ext>
            </a:extLst>
          </p:cNvPr>
          <p:cNvSpPr/>
          <p:nvPr/>
        </p:nvSpPr>
        <p:spPr>
          <a:xfrm>
            <a:off x="6971142" y="811085"/>
            <a:ext cx="2300400" cy="498115"/>
          </a:xfrm>
          <a:prstGeom prst="rect">
            <a:avLst/>
          </a:prstGeom>
          <a:solidFill>
            <a:srgbClr val="F9A41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Outcomes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338298-A45C-474C-9753-AD104CEE6090}"/>
              </a:ext>
            </a:extLst>
          </p:cNvPr>
          <p:cNvSpPr/>
          <p:nvPr/>
        </p:nvSpPr>
        <p:spPr>
          <a:xfrm>
            <a:off x="2312907" y="3699463"/>
            <a:ext cx="3261779" cy="2161940"/>
          </a:xfrm>
          <a:prstGeom prst="rect">
            <a:avLst/>
          </a:prstGeom>
          <a:solidFill>
            <a:schemeClr val="bg1"/>
          </a:solidFill>
          <a:ln w="38100">
            <a:solidFill>
              <a:srgbClr val="AFC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3.3 New Evidence and Learning  </a:t>
            </a:r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- generated through funded projects and programme processes 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3.2.1 data gathered by funded projects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3.2.2  data analysis undertaken by VANL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3.2.3 learning and improvement events – organised by VANL for funded projects and others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3.2.4 Learning and Impact Reports for each fund and overall Programme – prepared by VANL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443FC6-4F4E-44B7-9736-1962BB591269}"/>
              </a:ext>
            </a:extLst>
          </p:cNvPr>
          <p:cNvSpPr/>
          <p:nvPr/>
        </p:nvSpPr>
        <p:spPr>
          <a:xfrm>
            <a:off x="6522511" y="1406034"/>
            <a:ext cx="3261778" cy="1084699"/>
          </a:xfrm>
          <a:prstGeom prst="rect">
            <a:avLst/>
          </a:prstGeom>
          <a:solidFill>
            <a:schemeClr val="bg1"/>
          </a:solidFill>
          <a:ln w="38100">
            <a:solidFill>
              <a:srgbClr val="F9A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4.1 For people receiving support: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Improved mental and physical health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People feel more connected, included and safe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People feel more informed and aware 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F63B05-AEE2-4B08-A181-84880A7A123A}"/>
              </a:ext>
            </a:extLst>
          </p:cNvPr>
          <p:cNvSpPr/>
          <p:nvPr/>
        </p:nvSpPr>
        <p:spPr>
          <a:xfrm>
            <a:off x="6522511" y="2587567"/>
            <a:ext cx="3260458" cy="893179"/>
          </a:xfrm>
          <a:prstGeom prst="rect">
            <a:avLst/>
          </a:prstGeom>
          <a:solidFill>
            <a:schemeClr val="bg1"/>
          </a:solidFill>
          <a:ln w="38100">
            <a:solidFill>
              <a:srgbClr val="F9A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200" b="1">
                <a:solidFill>
                  <a:schemeClr val="tx1"/>
                </a:solidFill>
                <a:latin typeface="Arial"/>
                <a:cs typeface="Arial"/>
              </a:rPr>
              <a:t>4.2 For funded projects/organisations: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tx1"/>
                </a:solidFill>
                <a:latin typeface="Arial"/>
                <a:cs typeface="Arial"/>
              </a:rPr>
              <a:t>increased capacity and effectiveness 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tx1"/>
                </a:solidFill>
                <a:latin typeface="Arial"/>
                <a:cs typeface="Arial"/>
              </a:rPr>
              <a:t>matched/additional funding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tx1"/>
                </a:solidFill>
                <a:latin typeface="Arial"/>
                <a:cs typeface="Arial"/>
              </a:rPr>
              <a:t>improved services </a:t>
            </a:r>
            <a:r>
              <a:rPr lang="en-GB" sz="1400">
                <a:solidFill>
                  <a:schemeClr val="tx1"/>
                </a:solidFill>
                <a:latin typeface="Arial"/>
                <a:cs typeface="Arial"/>
              </a:rPr>
              <a:t> 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6CDC52-D90A-4E21-9CE9-4A25AD7EDD2D}"/>
              </a:ext>
            </a:extLst>
          </p:cNvPr>
          <p:cNvSpPr/>
          <p:nvPr/>
        </p:nvSpPr>
        <p:spPr>
          <a:xfrm>
            <a:off x="2312907" y="1411139"/>
            <a:ext cx="3268851" cy="664615"/>
          </a:xfrm>
          <a:prstGeom prst="rect">
            <a:avLst/>
          </a:prstGeom>
          <a:solidFill>
            <a:schemeClr val="bg1"/>
          </a:solidFill>
          <a:ln w="38100">
            <a:solidFill>
              <a:srgbClr val="AFC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>
                <a:solidFill>
                  <a:schemeClr val="tx1"/>
                </a:solidFill>
                <a:latin typeface="Arial"/>
                <a:cs typeface="Arial"/>
              </a:rPr>
              <a:t>3.1 Services and support to local people and communities  - </a:t>
            </a:r>
            <a:r>
              <a:rPr lang="en-GB" sz="1200">
                <a:solidFill>
                  <a:schemeClr val="tx1"/>
                </a:solidFill>
                <a:latin typeface="Arial"/>
                <a:cs typeface="Arial"/>
              </a:rPr>
              <a:t>provided by funded projects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0D7D15C-032C-4BA6-AE42-9AE6A2BD583C}"/>
              </a:ext>
            </a:extLst>
          </p:cNvPr>
          <p:cNvSpPr/>
          <p:nvPr/>
        </p:nvSpPr>
        <p:spPr>
          <a:xfrm>
            <a:off x="2321300" y="2172153"/>
            <a:ext cx="3260458" cy="1410301"/>
          </a:xfrm>
          <a:prstGeom prst="rect">
            <a:avLst/>
          </a:prstGeom>
          <a:solidFill>
            <a:schemeClr val="bg1"/>
          </a:solidFill>
          <a:ln w="38100">
            <a:solidFill>
              <a:srgbClr val="AFCC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3.2 Improving Lives Locality Development Plans and Locality Activity Funds</a:t>
            </a:r>
          </a:p>
          <a:p>
            <a:pPr marL="171450" indent="-171450" algn="ctr">
              <a:buFontTx/>
              <a:buChar char="-"/>
            </a:pPr>
            <a:r>
              <a:rPr lang="en-GB" sz="1200" dirty="0">
                <a:solidFill>
                  <a:schemeClr val="tx1"/>
                </a:solidFill>
                <a:latin typeface="Arial"/>
                <a:cs typeface="Arial"/>
              </a:rPr>
              <a:t>Plans developed by Locality Consortia and Hosts informed by community engagement  - plans guide management of LAF and support delivery of CS Strategy, HSCNL Commissioning Plan and LOIPS 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17EB8EF-0B58-4D36-A136-F17CE89EE7C5}"/>
              </a:ext>
            </a:extLst>
          </p:cNvPr>
          <p:cNvCxnSpPr>
            <a:cxnSpLocks/>
          </p:cNvCxnSpPr>
          <p:nvPr/>
        </p:nvCxnSpPr>
        <p:spPr>
          <a:xfrm>
            <a:off x="5789761" y="1060142"/>
            <a:ext cx="40270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522D7D4-2B16-4F97-9F99-863FCCD2EB78}"/>
              </a:ext>
            </a:extLst>
          </p:cNvPr>
          <p:cNvSpPr/>
          <p:nvPr/>
        </p:nvSpPr>
        <p:spPr>
          <a:xfrm>
            <a:off x="6522511" y="3568985"/>
            <a:ext cx="3260458" cy="616617"/>
          </a:xfrm>
          <a:prstGeom prst="rect">
            <a:avLst/>
          </a:prstGeom>
          <a:solidFill>
            <a:schemeClr val="bg1"/>
          </a:solidFill>
          <a:ln w="38100">
            <a:solidFill>
              <a:srgbClr val="F9A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200" b="1">
                <a:solidFill>
                  <a:schemeClr val="tx1"/>
                </a:solidFill>
                <a:latin typeface="Arial"/>
                <a:cs typeface="Arial"/>
              </a:rPr>
              <a:t>4.3 Improvements to CS Funds and overall programme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4B355F-6133-445C-ADBA-F1FE20C4D44E}"/>
              </a:ext>
            </a:extLst>
          </p:cNvPr>
          <p:cNvSpPr/>
          <p:nvPr/>
        </p:nvSpPr>
        <p:spPr>
          <a:xfrm>
            <a:off x="6533557" y="4295264"/>
            <a:ext cx="3249411" cy="536841"/>
          </a:xfrm>
          <a:prstGeom prst="rect">
            <a:avLst/>
          </a:prstGeom>
          <a:solidFill>
            <a:schemeClr val="bg1"/>
          </a:solidFill>
          <a:ln w="38100">
            <a:solidFill>
              <a:srgbClr val="F9A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4.4 Increased capacity and effectiveness of wider CVS</a:t>
            </a:r>
            <a:r>
              <a:rPr lang="en-GB" sz="1400" b="1" dirty="0">
                <a:solidFill>
                  <a:schemeClr val="tx1"/>
                </a:solidFill>
                <a:latin typeface="Arial"/>
                <a:cs typeface="Arial"/>
              </a:rPr>
              <a:t> 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BE7A65A-80A4-4B9B-A2BF-DACC782A8DA3}"/>
              </a:ext>
            </a:extLst>
          </p:cNvPr>
          <p:cNvSpPr/>
          <p:nvPr/>
        </p:nvSpPr>
        <p:spPr>
          <a:xfrm>
            <a:off x="6533557" y="4941767"/>
            <a:ext cx="3249410" cy="719625"/>
          </a:xfrm>
          <a:prstGeom prst="rect">
            <a:avLst/>
          </a:prstGeom>
          <a:solidFill>
            <a:schemeClr val="bg1"/>
          </a:solidFill>
          <a:ln w="38100">
            <a:solidFill>
              <a:srgbClr val="F9A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"/>
                <a:cs typeface="Arial"/>
              </a:rPr>
              <a:t>4.5 Improvements to health and social care services/system and community planning 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435BB9-C24F-49BA-B028-E7EEFCBA2D44}"/>
              </a:ext>
            </a:extLst>
          </p:cNvPr>
          <p:cNvSpPr/>
          <p:nvPr/>
        </p:nvSpPr>
        <p:spPr>
          <a:xfrm>
            <a:off x="822254" y="124355"/>
            <a:ext cx="10703868" cy="5398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Community Solutions Programme: Logic Model</a:t>
            </a:r>
          </a:p>
          <a:p>
            <a:pPr algn="ctr"/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Community Solutions and VANL Working Together for a Better North Lanarkshire Websites</a:t>
            </a:r>
          </a:p>
        </p:txBody>
      </p:sp>
    </p:spTree>
    <p:extLst>
      <p:ext uri="{BB962C8B-B14F-4D97-AF65-F5344CB8AC3E}">
        <p14:creationId xmlns:p14="http://schemas.microsoft.com/office/powerpoint/2010/main" val="3073975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87343a-69be-4b24-858f-e4fd717b9f39">
      <Terms xmlns="http://schemas.microsoft.com/office/infopath/2007/PartnerControls"/>
    </lcf76f155ced4ddcb4097134ff3c332f>
    <TaxCatchAll xmlns="055be640-36f5-4a0d-bcb1-8db267bd70c6" xsi:nil="true"/>
    <SharedWithUsers xmlns="055be640-36f5-4a0d-bcb1-8db267bd70c6">
      <UserInfo>
        <DisplayName>Maddy Halliday</DisplayName>
        <AccountId>13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3353BE3847F44EB736EFD88A38065F" ma:contentTypeVersion="17" ma:contentTypeDescription="Create a new document." ma:contentTypeScope="" ma:versionID="d224c29ad53900d976445492318d9e1f">
  <xsd:schema xmlns:xsd="http://www.w3.org/2001/XMLSchema" xmlns:xs="http://www.w3.org/2001/XMLSchema" xmlns:p="http://schemas.microsoft.com/office/2006/metadata/properties" xmlns:ns2="055be640-36f5-4a0d-bcb1-8db267bd70c6" xmlns:ns3="c387343a-69be-4b24-858f-e4fd717b9f39" targetNamespace="http://schemas.microsoft.com/office/2006/metadata/properties" ma:root="true" ma:fieldsID="dadc5564016f03a38a61b1f9704910b1" ns2:_="" ns3:_="">
    <xsd:import namespace="055be640-36f5-4a0d-bcb1-8db267bd70c6"/>
    <xsd:import namespace="c387343a-69be-4b24-858f-e4fd717b9f3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5be640-36f5-4a0d-bcb1-8db267bd70c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95fd311-d220-47f4-8a5a-00eb6ed522dc}" ma:internalName="TaxCatchAll" ma:showField="CatchAllData" ma:web="055be640-36f5-4a0d-bcb1-8db267bd70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87343a-69be-4b24-858f-e4fd717b9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53f7119-edef-4623-88cb-99ddee0a47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996E71-E44B-470F-B6CD-0F335D7BB9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73EE94-64FB-496B-9CFD-97798424BFCB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c387343a-69be-4b24-858f-e4fd717b9f39"/>
    <ds:schemaRef ds:uri="055be640-36f5-4a0d-bcb1-8db267bd70c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ECBA948-9F5F-49AC-BB62-7C134CE4F9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5be640-36f5-4a0d-bcb1-8db267bd70c6"/>
    <ds:schemaRef ds:uri="c387343a-69be-4b24-858f-e4fd717b9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702</Words>
  <Application>Microsoft Office PowerPoint</Application>
  <PresentationFormat>Widescreen</PresentationFormat>
  <Paragraphs>84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Thomson</dc:creator>
  <cp:lastModifiedBy>Rebecca Thomson</cp:lastModifiedBy>
  <cp:revision>21</cp:revision>
  <dcterms:created xsi:type="dcterms:W3CDTF">2023-07-18T08:52:11Z</dcterms:created>
  <dcterms:modified xsi:type="dcterms:W3CDTF">2024-01-17T14:36:01Z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0x010100123353BE3847F44EB736EFD88A38065F</vt:lpwstr>
  </property>
  <property fmtid="{D5CDD505-2E9C-101B-9397-08002B2CF9AE}" pid="3" name="MediaServiceImageTags">
    <vt:lpwstr/>
  </property>
</Properties>
</file>