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75" r:id="rId8"/>
    <p:sldId id="281" r:id="rId9"/>
    <p:sldId id="264" r:id="rId10"/>
    <p:sldId id="278" r:id="rId11"/>
    <p:sldId id="263" r:id="rId12"/>
    <p:sldId id="287" r:id="rId13"/>
    <p:sldId id="288" r:id="rId14"/>
    <p:sldId id="290" r:id="rId15"/>
    <p:sldId id="289" r:id="rId16"/>
    <p:sldId id="270"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A3"/>
    <a:srgbClr val="E82098"/>
    <a:srgbClr val="00B8DF"/>
    <a:srgbClr val="B2C2CB"/>
    <a:srgbClr val="D53995"/>
    <a:srgbClr val="00B88E"/>
    <a:srgbClr val="0089AA"/>
    <a:srgbClr val="FF4D77"/>
    <a:srgbClr val="FF5100"/>
    <a:srgbClr val="E72F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4FFEA0-F3FC-7245-A334-232C4AC89245}" v="356" dt="2025-08-29T09:50:41.213"/>
    <p1510:client id="{B5C6FF9A-7146-8D4A-071D-AC990B444550}" v="1033" dt="2025-08-27T10:32:13.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6" name="Picture 35" descr="A picture containing screenshot, colorfulness, graphics, rectangle&#10;&#10;Description automatically generated">
            <a:extLst>
              <a:ext uri="{FF2B5EF4-FFF2-40B4-BE49-F238E27FC236}">
                <a16:creationId xmlns:a16="http://schemas.microsoft.com/office/drawing/2014/main" id="{BA9B58C5-66C0-58AC-A37C-FF0C77D798D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5F51C6-6C91-A3D5-0C1F-1BE185A3BFEB}"/>
              </a:ext>
            </a:extLst>
          </p:cNvPr>
          <p:cNvSpPr>
            <a:spLocks noGrp="1"/>
          </p:cNvSpPr>
          <p:nvPr>
            <p:ph type="ctrTitle" hasCustomPrompt="1"/>
          </p:nvPr>
        </p:nvSpPr>
        <p:spPr>
          <a:xfrm>
            <a:off x="1328058" y="965284"/>
            <a:ext cx="6330043" cy="1384244"/>
          </a:xfrm>
        </p:spPr>
        <p:txBody>
          <a:bodyPr anchor="t" anchorCtr="0">
            <a:noAutofit/>
          </a:bodyPr>
          <a:lstStyle>
            <a:lvl1pPr algn="l">
              <a:defRPr sz="4400">
                <a:solidFill>
                  <a:schemeClr val="bg1"/>
                </a:solidFill>
              </a:defRPr>
            </a:lvl1pPr>
          </a:lstStyle>
          <a:p>
            <a:r>
              <a:rPr lang="en-GB"/>
              <a:t>Click to add presentation title</a:t>
            </a:r>
            <a:endParaRPr lang="en-US"/>
          </a:p>
        </p:txBody>
      </p:sp>
      <p:sp>
        <p:nvSpPr>
          <p:cNvPr id="3" name="Subtitle 2">
            <a:extLst>
              <a:ext uri="{FF2B5EF4-FFF2-40B4-BE49-F238E27FC236}">
                <a16:creationId xmlns:a16="http://schemas.microsoft.com/office/drawing/2014/main" id="{BD343DEF-956D-EE8B-EC28-8937CE3D329D}"/>
              </a:ext>
            </a:extLst>
          </p:cNvPr>
          <p:cNvSpPr>
            <a:spLocks noGrp="1"/>
          </p:cNvSpPr>
          <p:nvPr>
            <p:ph type="subTitle" idx="1" hasCustomPrompt="1"/>
          </p:nvPr>
        </p:nvSpPr>
        <p:spPr>
          <a:xfrm>
            <a:off x="2276707" y="3525058"/>
            <a:ext cx="5381394" cy="365125"/>
          </a:xfrm>
        </p:spPr>
        <p:txBody>
          <a:bodyPr>
            <a:noAutofit/>
          </a:bodyPr>
          <a:lstStyle>
            <a:lvl1pPr marL="0" indent="0" algn="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Add presentation date</a:t>
            </a:r>
            <a:endParaRPr lang="en-US"/>
          </a:p>
        </p:txBody>
      </p:sp>
      <p:sp>
        <p:nvSpPr>
          <p:cNvPr id="4" name="Date Placeholder 3">
            <a:extLst>
              <a:ext uri="{FF2B5EF4-FFF2-40B4-BE49-F238E27FC236}">
                <a16:creationId xmlns:a16="http://schemas.microsoft.com/office/drawing/2014/main" id="{A7626AA7-B98B-65C0-4315-F9462A89D29D}"/>
              </a:ext>
            </a:extLst>
          </p:cNvPr>
          <p:cNvSpPr>
            <a:spLocks noGrp="1"/>
          </p:cNvSpPr>
          <p:nvPr>
            <p:ph type="dt" sz="half" idx="10"/>
          </p:nvPr>
        </p:nvSpPr>
        <p:spPr>
          <a:xfrm>
            <a:off x="513219" y="6219825"/>
            <a:ext cx="4114800" cy="228600"/>
          </a:xfr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GB"/>
              <a:t>VANL (SCIO) is registered as Scottish Charity no. SC041224</a:t>
            </a:r>
          </a:p>
          <a:p>
            <a:endParaRPr lang="en-US"/>
          </a:p>
        </p:txBody>
      </p:sp>
      <p:pic>
        <p:nvPicPr>
          <p:cNvPr id="21" name="Picture 20" descr="A close-up of a logo&#10;&#10;Description automatically generated with low confidence">
            <a:extLst>
              <a:ext uri="{FF2B5EF4-FFF2-40B4-BE49-F238E27FC236}">
                <a16:creationId xmlns:a16="http://schemas.microsoft.com/office/drawing/2014/main" id="{20CE4C99-AF65-42B2-73D4-484BBC751F57}"/>
              </a:ext>
            </a:extLst>
          </p:cNvPr>
          <p:cNvPicPr>
            <a:picLocks noChangeAspect="1"/>
          </p:cNvPicPr>
          <p:nvPr userDrawn="1"/>
        </p:nvPicPr>
        <p:blipFill>
          <a:blip r:embed="rId3"/>
          <a:stretch>
            <a:fillRect/>
          </a:stretch>
        </p:blipFill>
        <p:spPr>
          <a:xfrm>
            <a:off x="8200211" y="3093016"/>
            <a:ext cx="3563978" cy="3241109"/>
          </a:xfrm>
          <a:prstGeom prst="rect">
            <a:avLst/>
          </a:prstGeom>
        </p:spPr>
      </p:pic>
    </p:spTree>
    <p:extLst>
      <p:ext uri="{BB962C8B-B14F-4D97-AF65-F5344CB8AC3E}">
        <p14:creationId xmlns:p14="http://schemas.microsoft.com/office/powerpoint/2010/main" val="325003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1B708523-925B-84D6-091C-035399B7368B}"/>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11247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1B708523-925B-84D6-091C-035399B7368B}"/>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74589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Tree>
    <p:extLst>
      <p:ext uri="{BB962C8B-B14F-4D97-AF65-F5344CB8AC3E}">
        <p14:creationId xmlns:p14="http://schemas.microsoft.com/office/powerpoint/2010/main" val="1126061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60ECC0-A866-6B54-ABB8-D7D6CE885B99}"/>
              </a:ext>
            </a:extLst>
          </p:cNvPr>
          <p:cNvSpPr/>
          <p:nvPr userDrawn="1"/>
        </p:nvSpPr>
        <p:spPr>
          <a:xfrm>
            <a:off x="304799" y="278174"/>
            <a:ext cx="11582402" cy="6301654"/>
          </a:xfrm>
          <a:prstGeom prst="rect">
            <a:avLst/>
          </a:prstGeom>
          <a:solidFill>
            <a:srgbClr val="00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E3CB95-36DA-30CF-ADC8-C647600881EF}"/>
              </a:ext>
            </a:extLst>
          </p:cNvPr>
          <p:cNvSpPr/>
          <p:nvPr userDrawn="1"/>
        </p:nvSpPr>
        <p:spPr>
          <a:xfrm>
            <a:off x="1" y="2228850"/>
            <a:ext cx="11887200" cy="2400300"/>
          </a:xfrm>
          <a:prstGeom prst="rect">
            <a:avLst/>
          </a:prstGeom>
          <a:solidFill>
            <a:srgbClr val="00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F8DA8-0FC7-02F6-CB2C-2775FBCE84AC}"/>
              </a:ext>
            </a:extLst>
          </p:cNvPr>
          <p:cNvSpPr>
            <a:spLocks noGrp="1"/>
          </p:cNvSpPr>
          <p:nvPr>
            <p:ph type="title" hasCustomPrompt="1"/>
          </p:nvPr>
        </p:nvSpPr>
        <p:spPr>
          <a:xfrm>
            <a:off x="831850" y="2916919"/>
            <a:ext cx="10515600" cy="984476"/>
          </a:xfrm>
        </p:spPr>
        <p:txBody>
          <a:bodyPr anchor="t" anchorCtr="0">
            <a:noAutofit/>
          </a:bodyPr>
          <a:lstStyle>
            <a:lvl1pPr algn="ctr">
              <a:defRPr sz="6000">
                <a:solidFill>
                  <a:srgbClr val="0047A3"/>
                </a:solidFill>
              </a:defRPr>
            </a:lvl1pPr>
          </a:lstStyle>
          <a:p>
            <a:r>
              <a:rPr lang="en-GB"/>
              <a:t>Click to edit section header</a:t>
            </a:r>
            <a:endParaRPr lang="en-US"/>
          </a:p>
        </p:txBody>
      </p:sp>
      <p:pic>
        <p:nvPicPr>
          <p:cNvPr id="11" name="Picture 10" descr="A close-up of a logo&#10;&#10;Description automatically generated with low confidence">
            <a:extLst>
              <a:ext uri="{FF2B5EF4-FFF2-40B4-BE49-F238E27FC236}">
                <a16:creationId xmlns:a16="http://schemas.microsoft.com/office/drawing/2014/main" id="{D9E083A6-D4AA-7E21-88DC-D7156BAF33E5}"/>
              </a:ext>
            </a:extLst>
          </p:cNvPr>
          <p:cNvPicPr>
            <a:picLocks noChangeAspect="1"/>
          </p:cNvPicPr>
          <p:nvPr userDrawn="1"/>
        </p:nvPicPr>
        <p:blipFill>
          <a:blip r:embed="rId2"/>
          <a:stretch>
            <a:fillRect/>
          </a:stretch>
        </p:blipFill>
        <p:spPr>
          <a:xfrm>
            <a:off x="10734389" y="7086"/>
            <a:ext cx="1457611" cy="1325563"/>
          </a:xfrm>
          <a:prstGeom prst="rect">
            <a:avLst/>
          </a:prstGeom>
        </p:spPr>
      </p:pic>
    </p:spTree>
    <p:extLst>
      <p:ext uri="{BB962C8B-B14F-4D97-AF65-F5344CB8AC3E}">
        <p14:creationId xmlns:p14="http://schemas.microsoft.com/office/powerpoint/2010/main" val="657881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60ECC0-A866-6B54-ABB8-D7D6CE885B99}"/>
              </a:ext>
            </a:extLst>
          </p:cNvPr>
          <p:cNvSpPr/>
          <p:nvPr userDrawn="1"/>
        </p:nvSpPr>
        <p:spPr>
          <a:xfrm>
            <a:off x="304799" y="278174"/>
            <a:ext cx="11582402" cy="6301654"/>
          </a:xfrm>
          <a:prstGeom prst="rect">
            <a:avLst/>
          </a:prstGeom>
          <a:solidFill>
            <a:srgbClr val="008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E3CB95-36DA-30CF-ADC8-C647600881EF}"/>
              </a:ext>
            </a:extLst>
          </p:cNvPr>
          <p:cNvSpPr/>
          <p:nvPr userDrawn="1"/>
        </p:nvSpPr>
        <p:spPr>
          <a:xfrm>
            <a:off x="1" y="2228850"/>
            <a:ext cx="11887200" cy="2400300"/>
          </a:xfrm>
          <a:prstGeom prst="rect">
            <a:avLst/>
          </a:prstGeom>
          <a:solidFill>
            <a:srgbClr val="D53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F8DA8-0FC7-02F6-CB2C-2775FBCE84AC}"/>
              </a:ext>
            </a:extLst>
          </p:cNvPr>
          <p:cNvSpPr>
            <a:spLocks noGrp="1"/>
          </p:cNvSpPr>
          <p:nvPr>
            <p:ph type="title" hasCustomPrompt="1"/>
          </p:nvPr>
        </p:nvSpPr>
        <p:spPr>
          <a:xfrm>
            <a:off x="831850" y="2916919"/>
            <a:ext cx="10515600" cy="984476"/>
          </a:xfrm>
        </p:spPr>
        <p:txBody>
          <a:bodyPr anchor="t" anchorCtr="0">
            <a:noAutofit/>
          </a:bodyPr>
          <a:lstStyle>
            <a:lvl1pPr algn="ctr">
              <a:defRPr sz="6000">
                <a:solidFill>
                  <a:schemeClr val="bg1"/>
                </a:solidFill>
              </a:defRPr>
            </a:lvl1pPr>
          </a:lstStyle>
          <a:p>
            <a:r>
              <a:rPr lang="en-GB"/>
              <a:t>Click to edit section header</a:t>
            </a:r>
            <a:endParaRPr lang="en-US"/>
          </a:p>
        </p:txBody>
      </p:sp>
      <p:pic>
        <p:nvPicPr>
          <p:cNvPr id="11" name="Picture 10" descr="A close-up of a logo&#10;&#10;Description automatically generated with low confidence">
            <a:extLst>
              <a:ext uri="{FF2B5EF4-FFF2-40B4-BE49-F238E27FC236}">
                <a16:creationId xmlns:a16="http://schemas.microsoft.com/office/drawing/2014/main" id="{D9E083A6-D4AA-7E21-88DC-D7156BAF33E5}"/>
              </a:ext>
            </a:extLst>
          </p:cNvPr>
          <p:cNvPicPr>
            <a:picLocks noChangeAspect="1"/>
          </p:cNvPicPr>
          <p:nvPr userDrawn="1"/>
        </p:nvPicPr>
        <p:blipFill>
          <a:blip r:embed="rId2"/>
          <a:stretch>
            <a:fillRect/>
          </a:stretch>
        </p:blipFill>
        <p:spPr>
          <a:xfrm>
            <a:off x="10734389" y="7086"/>
            <a:ext cx="1457611" cy="1325563"/>
          </a:xfrm>
          <a:prstGeom prst="rect">
            <a:avLst/>
          </a:prstGeom>
        </p:spPr>
      </p:pic>
    </p:spTree>
    <p:extLst>
      <p:ext uri="{BB962C8B-B14F-4D97-AF65-F5344CB8AC3E}">
        <p14:creationId xmlns:p14="http://schemas.microsoft.com/office/powerpoint/2010/main" val="2725413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60ECC0-A866-6B54-ABB8-D7D6CE885B99}"/>
              </a:ext>
            </a:extLst>
          </p:cNvPr>
          <p:cNvSpPr/>
          <p:nvPr userDrawn="1"/>
        </p:nvSpPr>
        <p:spPr>
          <a:xfrm>
            <a:off x="304799" y="278174"/>
            <a:ext cx="11582402" cy="6301654"/>
          </a:xfrm>
          <a:prstGeom prst="rect">
            <a:avLst/>
          </a:prstGeom>
          <a:solidFill>
            <a:srgbClr val="D53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E3CB95-36DA-30CF-ADC8-C647600881EF}"/>
              </a:ext>
            </a:extLst>
          </p:cNvPr>
          <p:cNvSpPr/>
          <p:nvPr userDrawn="1"/>
        </p:nvSpPr>
        <p:spPr>
          <a:xfrm>
            <a:off x="1" y="2228850"/>
            <a:ext cx="11887200" cy="2400300"/>
          </a:xfrm>
          <a:prstGeom prst="rect">
            <a:avLst/>
          </a:prstGeom>
          <a:solidFill>
            <a:srgbClr val="004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F8DA8-0FC7-02F6-CB2C-2775FBCE84AC}"/>
              </a:ext>
            </a:extLst>
          </p:cNvPr>
          <p:cNvSpPr>
            <a:spLocks noGrp="1"/>
          </p:cNvSpPr>
          <p:nvPr>
            <p:ph type="title" hasCustomPrompt="1"/>
          </p:nvPr>
        </p:nvSpPr>
        <p:spPr>
          <a:xfrm>
            <a:off x="831850" y="2916919"/>
            <a:ext cx="10515600" cy="984476"/>
          </a:xfrm>
        </p:spPr>
        <p:txBody>
          <a:bodyPr anchor="t" anchorCtr="0">
            <a:noAutofit/>
          </a:bodyPr>
          <a:lstStyle>
            <a:lvl1pPr algn="ctr">
              <a:defRPr sz="6000">
                <a:solidFill>
                  <a:schemeClr val="bg1"/>
                </a:solidFill>
              </a:defRPr>
            </a:lvl1pPr>
          </a:lstStyle>
          <a:p>
            <a:r>
              <a:rPr lang="en-GB"/>
              <a:t>Click to edit section header</a:t>
            </a:r>
            <a:endParaRPr lang="en-US"/>
          </a:p>
        </p:txBody>
      </p:sp>
      <p:pic>
        <p:nvPicPr>
          <p:cNvPr id="11" name="Picture 10" descr="A close-up of a logo&#10;&#10;Description automatically generated with low confidence">
            <a:extLst>
              <a:ext uri="{FF2B5EF4-FFF2-40B4-BE49-F238E27FC236}">
                <a16:creationId xmlns:a16="http://schemas.microsoft.com/office/drawing/2014/main" id="{D9E083A6-D4AA-7E21-88DC-D7156BAF33E5}"/>
              </a:ext>
            </a:extLst>
          </p:cNvPr>
          <p:cNvPicPr>
            <a:picLocks noChangeAspect="1"/>
          </p:cNvPicPr>
          <p:nvPr userDrawn="1"/>
        </p:nvPicPr>
        <p:blipFill>
          <a:blip r:embed="rId2"/>
          <a:stretch>
            <a:fillRect/>
          </a:stretch>
        </p:blipFill>
        <p:spPr>
          <a:xfrm>
            <a:off x="10734389" y="7086"/>
            <a:ext cx="1457611" cy="1325563"/>
          </a:xfrm>
          <a:prstGeom prst="rect">
            <a:avLst/>
          </a:prstGeom>
        </p:spPr>
      </p:pic>
    </p:spTree>
    <p:extLst>
      <p:ext uri="{BB962C8B-B14F-4D97-AF65-F5344CB8AC3E}">
        <p14:creationId xmlns:p14="http://schemas.microsoft.com/office/powerpoint/2010/main" val="3310267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21B89DC-9C3C-D392-3C83-2AF30A7394E3}"/>
              </a:ext>
            </a:extLst>
          </p:cNvPr>
          <p:cNvSpPr>
            <a:spLocks noGrp="1"/>
          </p:cNvSpPr>
          <p:nvPr>
            <p:ph type="pic" sz="quarter" idx="10"/>
          </p:nvPr>
        </p:nvSpPr>
        <p:spPr>
          <a:xfrm>
            <a:off x="6144077" y="309490"/>
            <a:ext cx="5634264" cy="6260122"/>
          </a:xfrm>
        </p:spPr>
        <p:txBody>
          <a:bodyPr/>
          <a:lstStyle/>
          <a:p>
            <a:endParaRPr lang="en-US"/>
          </a:p>
        </p:txBody>
      </p:sp>
      <p:pic>
        <p:nvPicPr>
          <p:cNvPr id="10" name="Picture 9" descr="A blue and pink rectangle&#10;&#10;Description automatically generated with low confidence">
            <a:extLst>
              <a:ext uri="{FF2B5EF4-FFF2-40B4-BE49-F238E27FC236}">
                <a16:creationId xmlns:a16="http://schemas.microsoft.com/office/drawing/2014/main" id="{06D6F600-C17E-49ED-3D3C-0A4DBCC5528D}"/>
              </a:ext>
            </a:extLst>
          </p:cNvPr>
          <p:cNvPicPr>
            <a:picLocks noChangeAspect="1"/>
          </p:cNvPicPr>
          <p:nvPr userDrawn="1"/>
        </p:nvPicPr>
        <p:blipFill rotWithShape="1">
          <a:blip r:embed="rId2"/>
          <a:srcRect r="47882"/>
          <a:stretch/>
        </p:blipFill>
        <p:spPr>
          <a:xfrm>
            <a:off x="1" y="-7087"/>
            <a:ext cx="6384470" cy="6890658"/>
          </a:xfrm>
          <a:prstGeom prst="rect">
            <a:avLst/>
          </a:prstGeom>
        </p:spPr>
      </p:pic>
      <p:sp>
        <p:nvSpPr>
          <p:cNvPr id="2" name="Title 1">
            <a:extLst>
              <a:ext uri="{FF2B5EF4-FFF2-40B4-BE49-F238E27FC236}">
                <a16:creationId xmlns:a16="http://schemas.microsoft.com/office/drawing/2014/main" id="{D8CF8DA8-0FC7-02F6-CB2C-2775FBCE84AC}"/>
              </a:ext>
            </a:extLst>
          </p:cNvPr>
          <p:cNvSpPr>
            <a:spLocks noGrp="1"/>
          </p:cNvSpPr>
          <p:nvPr>
            <p:ph type="title" hasCustomPrompt="1"/>
          </p:nvPr>
        </p:nvSpPr>
        <p:spPr>
          <a:xfrm>
            <a:off x="1027792" y="2389187"/>
            <a:ext cx="5116285" cy="1818367"/>
          </a:xfrm>
        </p:spPr>
        <p:txBody>
          <a:bodyPr anchor="t" anchorCtr="0">
            <a:noAutofit/>
          </a:bodyPr>
          <a:lstStyle>
            <a:lvl1pPr algn="l">
              <a:defRPr sz="5400">
                <a:solidFill>
                  <a:schemeClr val="bg1"/>
                </a:solidFill>
              </a:defRPr>
            </a:lvl1pPr>
          </a:lstStyle>
          <a:p>
            <a:r>
              <a:rPr lang="en-GB"/>
              <a:t>Click to edit picture section header</a:t>
            </a:r>
            <a:endParaRPr lang="en-US"/>
          </a:p>
        </p:txBody>
      </p:sp>
      <p:pic>
        <p:nvPicPr>
          <p:cNvPr id="15" name="Picture 14" descr="A close-up of a logo&#10;&#10;Description automatically generated with low confidence">
            <a:extLst>
              <a:ext uri="{FF2B5EF4-FFF2-40B4-BE49-F238E27FC236}">
                <a16:creationId xmlns:a16="http://schemas.microsoft.com/office/drawing/2014/main" id="{D43FBAE2-0927-3ADB-B0DE-ED302B049D9B}"/>
              </a:ext>
            </a:extLst>
          </p:cNvPr>
          <p:cNvPicPr>
            <a:picLocks noChangeAspect="1"/>
          </p:cNvPicPr>
          <p:nvPr userDrawn="1"/>
        </p:nvPicPr>
        <p:blipFill>
          <a:blip r:embed="rId3"/>
          <a:stretch>
            <a:fillRect/>
          </a:stretch>
        </p:blipFill>
        <p:spPr>
          <a:xfrm>
            <a:off x="969177" y="4960935"/>
            <a:ext cx="1457611" cy="1325563"/>
          </a:xfrm>
          <a:prstGeom prst="rect">
            <a:avLst/>
          </a:prstGeom>
        </p:spPr>
      </p:pic>
    </p:spTree>
    <p:extLst>
      <p:ext uri="{BB962C8B-B14F-4D97-AF65-F5344CB8AC3E}">
        <p14:creationId xmlns:p14="http://schemas.microsoft.com/office/powerpoint/2010/main" val="2934887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Picture 3" descr="A blue and green rectangle with black background&#10;&#10;Description automatically generated with low confidence">
            <a:extLst>
              <a:ext uri="{FF2B5EF4-FFF2-40B4-BE49-F238E27FC236}">
                <a16:creationId xmlns:a16="http://schemas.microsoft.com/office/drawing/2014/main" id="{102DE9EA-3598-E115-BAE4-49312764873F}"/>
              </a:ext>
            </a:extLst>
          </p:cNvPr>
          <p:cNvPicPr>
            <a:picLocks noChangeAspect="1"/>
          </p:cNvPicPr>
          <p:nvPr userDrawn="1"/>
        </p:nvPicPr>
        <p:blipFill rotWithShape="1">
          <a:blip r:embed="rId2"/>
          <a:srcRect r="49845"/>
          <a:stretch/>
        </p:blipFill>
        <p:spPr>
          <a:xfrm>
            <a:off x="0" y="0"/>
            <a:ext cx="6144078" cy="6890658"/>
          </a:xfrm>
          <a:prstGeom prst="rect">
            <a:avLst/>
          </a:prstGeom>
        </p:spPr>
      </p:pic>
      <p:sp>
        <p:nvSpPr>
          <p:cNvPr id="2" name="Title 1">
            <a:extLst>
              <a:ext uri="{FF2B5EF4-FFF2-40B4-BE49-F238E27FC236}">
                <a16:creationId xmlns:a16="http://schemas.microsoft.com/office/drawing/2014/main" id="{D8CF8DA8-0FC7-02F6-CB2C-2775FBCE84AC}"/>
              </a:ext>
            </a:extLst>
          </p:cNvPr>
          <p:cNvSpPr>
            <a:spLocks noGrp="1"/>
          </p:cNvSpPr>
          <p:nvPr>
            <p:ph type="title" hasCustomPrompt="1"/>
          </p:nvPr>
        </p:nvSpPr>
        <p:spPr>
          <a:xfrm>
            <a:off x="1027793" y="2389187"/>
            <a:ext cx="5068208" cy="1818367"/>
          </a:xfrm>
        </p:spPr>
        <p:txBody>
          <a:bodyPr anchor="t" anchorCtr="0">
            <a:noAutofit/>
          </a:bodyPr>
          <a:lstStyle>
            <a:lvl1pPr algn="l">
              <a:defRPr sz="5400">
                <a:solidFill>
                  <a:schemeClr val="bg1"/>
                </a:solidFill>
              </a:defRPr>
            </a:lvl1pPr>
          </a:lstStyle>
          <a:p>
            <a:r>
              <a:rPr lang="en-GB"/>
              <a:t>Click to edit picture section header</a:t>
            </a:r>
            <a:endParaRPr lang="en-US"/>
          </a:p>
        </p:txBody>
      </p:sp>
      <p:pic>
        <p:nvPicPr>
          <p:cNvPr id="5" name="Picture 4" descr="A close-up of a logo&#10;&#10;Description automatically generated with low confidence">
            <a:extLst>
              <a:ext uri="{FF2B5EF4-FFF2-40B4-BE49-F238E27FC236}">
                <a16:creationId xmlns:a16="http://schemas.microsoft.com/office/drawing/2014/main" id="{1D00AC08-0332-9074-93AD-950A3E88B75C}"/>
              </a:ext>
            </a:extLst>
          </p:cNvPr>
          <p:cNvPicPr>
            <a:picLocks noChangeAspect="1"/>
          </p:cNvPicPr>
          <p:nvPr userDrawn="1"/>
        </p:nvPicPr>
        <p:blipFill>
          <a:blip r:embed="rId3"/>
          <a:stretch>
            <a:fillRect/>
          </a:stretch>
        </p:blipFill>
        <p:spPr>
          <a:xfrm>
            <a:off x="969177" y="4960935"/>
            <a:ext cx="1457611" cy="1325563"/>
          </a:xfrm>
          <a:prstGeom prst="rect">
            <a:avLst/>
          </a:prstGeom>
        </p:spPr>
      </p:pic>
      <p:sp>
        <p:nvSpPr>
          <p:cNvPr id="3" name="Picture Placeholder 13">
            <a:extLst>
              <a:ext uri="{FF2B5EF4-FFF2-40B4-BE49-F238E27FC236}">
                <a16:creationId xmlns:a16="http://schemas.microsoft.com/office/drawing/2014/main" id="{C524B333-11DB-EBA4-97E4-EAE857C8FF11}"/>
              </a:ext>
            </a:extLst>
          </p:cNvPr>
          <p:cNvSpPr>
            <a:spLocks noGrp="1"/>
          </p:cNvSpPr>
          <p:nvPr>
            <p:ph type="pic" sz="quarter" idx="10"/>
          </p:nvPr>
        </p:nvSpPr>
        <p:spPr>
          <a:xfrm>
            <a:off x="6144077" y="309490"/>
            <a:ext cx="5634264" cy="6260122"/>
          </a:xfrm>
        </p:spPr>
        <p:txBody>
          <a:bodyPr/>
          <a:lstStyle/>
          <a:p>
            <a:endParaRPr lang="en-US"/>
          </a:p>
        </p:txBody>
      </p:sp>
    </p:spTree>
    <p:extLst>
      <p:ext uri="{BB962C8B-B14F-4D97-AF65-F5344CB8AC3E}">
        <p14:creationId xmlns:p14="http://schemas.microsoft.com/office/powerpoint/2010/main" val="38168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6" name="Picture 35" descr="A picture containing screenshot, colorfulness, graphics, rectangle&#10;&#10;Description automatically generated">
            <a:extLst>
              <a:ext uri="{FF2B5EF4-FFF2-40B4-BE49-F238E27FC236}">
                <a16:creationId xmlns:a16="http://schemas.microsoft.com/office/drawing/2014/main" id="{BA9B58C5-66C0-58AC-A37C-FF0C77D798D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5F51C6-6C91-A3D5-0C1F-1BE185A3BFEB}"/>
              </a:ext>
            </a:extLst>
          </p:cNvPr>
          <p:cNvSpPr>
            <a:spLocks noGrp="1"/>
          </p:cNvSpPr>
          <p:nvPr>
            <p:ph type="ctrTitle" hasCustomPrompt="1"/>
          </p:nvPr>
        </p:nvSpPr>
        <p:spPr>
          <a:xfrm>
            <a:off x="1328058" y="1116695"/>
            <a:ext cx="6330043" cy="1026802"/>
          </a:xfrm>
        </p:spPr>
        <p:txBody>
          <a:bodyPr anchor="t" anchorCtr="0">
            <a:noAutofit/>
          </a:bodyPr>
          <a:lstStyle>
            <a:lvl1pPr algn="l">
              <a:defRPr sz="8000">
                <a:solidFill>
                  <a:schemeClr val="bg1"/>
                </a:solidFill>
              </a:defRPr>
            </a:lvl1pPr>
          </a:lstStyle>
          <a:p>
            <a:r>
              <a:rPr lang="en-GB"/>
              <a:t>Thank you! </a:t>
            </a:r>
            <a:endParaRPr lang="en-US"/>
          </a:p>
        </p:txBody>
      </p:sp>
      <p:sp>
        <p:nvSpPr>
          <p:cNvPr id="4" name="Date Placeholder 3">
            <a:extLst>
              <a:ext uri="{FF2B5EF4-FFF2-40B4-BE49-F238E27FC236}">
                <a16:creationId xmlns:a16="http://schemas.microsoft.com/office/drawing/2014/main" id="{A7626AA7-B98B-65C0-4315-F9462A89D29D}"/>
              </a:ext>
            </a:extLst>
          </p:cNvPr>
          <p:cNvSpPr>
            <a:spLocks noGrp="1"/>
          </p:cNvSpPr>
          <p:nvPr>
            <p:ph type="dt" sz="half" idx="10"/>
          </p:nvPr>
        </p:nvSpPr>
        <p:spPr>
          <a:xfrm>
            <a:off x="513219" y="6219825"/>
            <a:ext cx="4114800" cy="228600"/>
          </a:xfr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GB"/>
              <a:t>VANL (SCIO) is registered as Scottish Charity no. SC041224</a:t>
            </a:r>
          </a:p>
          <a:p>
            <a:endParaRPr lang="en-US"/>
          </a:p>
        </p:txBody>
      </p:sp>
      <p:pic>
        <p:nvPicPr>
          <p:cNvPr id="21" name="Picture 20" descr="A close-up of a logo&#10;&#10;Description automatically generated with low confidence">
            <a:extLst>
              <a:ext uri="{FF2B5EF4-FFF2-40B4-BE49-F238E27FC236}">
                <a16:creationId xmlns:a16="http://schemas.microsoft.com/office/drawing/2014/main" id="{20CE4C99-AF65-42B2-73D4-484BBC751F57}"/>
              </a:ext>
            </a:extLst>
          </p:cNvPr>
          <p:cNvPicPr>
            <a:picLocks noChangeAspect="1"/>
          </p:cNvPicPr>
          <p:nvPr userDrawn="1"/>
        </p:nvPicPr>
        <p:blipFill>
          <a:blip r:embed="rId3"/>
          <a:stretch>
            <a:fillRect/>
          </a:stretch>
        </p:blipFill>
        <p:spPr>
          <a:xfrm>
            <a:off x="8200211" y="3093016"/>
            <a:ext cx="3563978" cy="3241109"/>
          </a:xfrm>
          <a:prstGeom prst="rect">
            <a:avLst/>
          </a:prstGeom>
        </p:spPr>
      </p:pic>
      <p:sp>
        <p:nvSpPr>
          <p:cNvPr id="5" name="Rectangle 4">
            <a:extLst>
              <a:ext uri="{FF2B5EF4-FFF2-40B4-BE49-F238E27FC236}">
                <a16:creationId xmlns:a16="http://schemas.microsoft.com/office/drawing/2014/main" id="{DD24265B-ABA2-17AE-6DCB-F3C76793FB8E}"/>
              </a:ext>
            </a:extLst>
          </p:cNvPr>
          <p:cNvSpPr/>
          <p:nvPr userDrawn="1"/>
        </p:nvSpPr>
        <p:spPr>
          <a:xfrm>
            <a:off x="1017312" y="4361606"/>
            <a:ext cx="3031671" cy="538843"/>
          </a:xfrm>
          <a:prstGeom prst="rect">
            <a:avLst/>
          </a:prstGeom>
          <a:solidFill>
            <a:srgbClr val="00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D343DEF-956D-EE8B-EC28-8937CE3D329D}"/>
              </a:ext>
            </a:extLst>
          </p:cNvPr>
          <p:cNvSpPr>
            <a:spLocks noGrp="1"/>
          </p:cNvSpPr>
          <p:nvPr>
            <p:ph type="subTitle" idx="1" hasCustomPrompt="1"/>
          </p:nvPr>
        </p:nvSpPr>
        <p:spPr>
          <a:xfrm>
            <a:off x="1328059" y="4444329"/>
            <a:ext cx="2492828" cy="358146"/>
          </a:xfrm>
        </p:spPr>
        <p:txBody>
          <a:bodyPr>
            <a:no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Name</a:t>
            </a:r>
            <a:endParaRPr lang="en-US"/>
          </a:p>
        </p:txBody>
      </p:sp>
      <p:sp>
        <p:nvSpPr>
          <p:cNvPr id="6" name="Rectangle 5">
            <a:extLst>
              <a:ext uri="{FF2B5EF4-FFF2-40B4-BE49-F238E27FC236}">
                <a16:creationId xmlns:a16="http://schemas.microsoft.com/office/drawing/2014/main" id="{F90DB2C9-EF64-A776-A811-A84C96A6F857}"/>
              </a:ext>
            </a:extLst>
          </p:cNvPr>
          <p:cNvSpPr/>
          <p:nvPr userDrawn="1"/>
        </p:nvSpPr>
        <p:spPr>
          <a:xfrm>
            <a:off x="1017313" y="5062655"/>
            <a:ext cx="6755088" cy="538843"/>
          </a:xfrm>
          <a:prstGeom prst="rect">
            <a:avLst/>
          </a:prstGeom>
          <a:solidFill>
            <a:srgbClr val="00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540481F-9860-2484-79A1-E6C6EFACF707}"/>
              </a:ext>
            </a:extLst>
          </p:cNvPr>
          <p:cNvSpPr/>
          <p:nvPr userDrawn="1"/>
        </p:nvSpPr>
        <p:spPr>
          <a:xfrm>
            <a:off x="4248698" y="4370902"/>
            <a:ext cx="3516664" cy="538843"/>
          </a:xfrm>
          <a:prstGeom prst="rect">
            <a:avLst/>
          </a:prstGeom>
          <a:solidFill>
            <a:srgbClr val="004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B1BE67A-6BEC-D5BA-6E1C-EEF40EA95C59}"/>
              </a:ext>
            </a:extLst>
          </p:cNvPr>
          <p:cNvSpPr>
            <a:spLocks noGrp="1"/>
          </p:cNvSpPr>
          <p:nvPr>
            <p:ph type="body" sz="quarter" idx="11" hasCustomPrompt="1"/>
          </p:nvPr>
        </p:nvSpPr>
        <p:spPr>
          <a:xfrm>
            <a:off x="4390612" y="4444328"/>
            <a:ext cx="3230563" cy="354576"/>
          </a:xfrm>
        </p:spPr>
        <p:txBody>
          <a:bodyPr>
            <a:noAutofit/>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GB"/>
              <a:t>Your Title</a:t>
            </a:r>
            <a:endParaRPr lang="en-US"/>
          </a:p>
        </p:txBody>
      </p:sp>
      <p:sp>
        <p:nvSpPr>
          <p:cNvPr id="16" name="Text Placeholder 15">
            <a:extLst>
              <a:ext uri="{FF2B5EF4-FFF2-40B4-BE49-F238E27FC236}">
                <a16:creationId xmlns:a16="http://schemas.microsoft.com/office/drawing/2014/main" id="{746BE106-AB60-D5A2-E7F7-2E025FCE60C9}"/>
              </a:ext>
            </a:extLst>
          </p:cNvPr>
          <p:cNvSpPr>
            <a:spLocks noGrp="1"/>
          </p:cNvSpPr>
          <p:nvPr>
            <p:ph type="body" sz="quarter" idx="12" hasCustomPrompt="1"/>
          </p:nvPr>
        </p:nvSpPr>
        <p:spPr>
          <a:xfrm>
            <a:off x="1328058" y="5159828"/>
            <a:ext cx="6150428" cy="326290"/>
          </a:xfrm>
        </p:spPr>
        <p:txBody>
          <a:bodyPr>
            <a:normAutofit/>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Your contact details</a:t>
            </a:r>
          </a:p>
        </p:txBody>
      </p:sp>
    </p:spTree>
    <p:extLst>
      <p:ext uri="{BB962C8B-B14F-4D97-AF65-F5344CB8AC3E}">
        <p14:creationId xmlns:p14="http://schemas.microsoft.com/office/powerpoint/2010/main" val="67809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D53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0D801-BDC0-3AE6-4E10-AEEA1850A267}"/>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D4970A-1B07-2C60-5D67-5D2BF2F9C6D2}"/>
              </a:ext>
            </a:extLst>
          </p:cNvPr>
          <p:cNvSpPr>
            <a:spLocks noGrp="1"/>
          </p:cNvSpPr>
          <p:nvPr>
            <p:ph idx="1"/>
          </p:nvPr>
        </p:nvSpPr>
        <p:spPr>
          <a:xfrm>
            <a:off x="457200" y="1870075"/>
            <a:ext cx="10515600"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Tree>
    <p:extLst>
      <p:ext uri="{BB962C8B-B14F-4D97-AF65-F5344CB8AC3E}">
        <p14:creationId xmlns:p14="http://schemas.microsoft.com/office/powerpoint/2010/main" val="221437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4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D4970A-1B07-2C60-5D67-5D2BF2F9C6D2}"/>
              </a:ext>
            </a:extLst>
          </p:cNvPr>
          <p:cNvSpPr>
            <a:spLocks noGrp="1"/>
          </p:cNvSpPr>
          <p:nvPr>
            <p:ph idx="1"/>
          </p:nvPr>
        </p:nvSpPr>
        <p:spPr>
          <a:xfrm>
            <a:off x="457200" y="1870075"/>
            <a:ext cx="10515600"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E265360E-AE67-38AC-3F7A-B607123E11E0}"/>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79874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8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D4970A-1B07-2C60-5D67-5D2BF2F9C6D2}"/>
              </a:ext>
            </a:extLst>
          </p:cNvPr>
          <p:cNvSpPr>
            <a:spLocks noGrp="1"/>
          </p:cNvSpPr>
          <p:nvPr>
            <p:ph idx="1"/>
          </p:nvPr>
        </p:nvSpPr>
        <p:spPr>
          <a:xfrm>
            <a:off x="457200" y="1870075"/>
            <a:ext cx="10515600"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1B708523-925B-84D6-091C-035399B7368B}"/>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42919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p>
        </p:txBody>
      </p:sp>
      <p:sp>
        <p:nvSpPr>
          <p:cNvPr id="3" name="Content Placeholder 2">
            <a:extLst>
              <a:ext uri="{FF2B5EF4-FFF2-40B4-BE49-F238E27FC236}">
                <a16:creationId xmlns:a16="http://schemas.microsoft.com/office/drawing/2014/main" id="{7DD4970A-1B07-2C60-5D67-5D2BF2F9C6D2}"/>
              </a:ext>
            </a:extLst>
          </p:cNvPr>
          <p:cNvSpPr>
            <a:spLocks noGrp="1"/>
          </p:cNvSpPr>
          <p:nvPr>
            <p:ph idx="1"/>
          </p:nvPr>
        </p:nvSpPr>
        <p:spPr>
          <a:xfrm>
            <a:off x="457200" y="1870075"/>
            <a:ext cx="10515600"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1B708523-925B-84D6-091C-035399B7368B}"/>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51297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p>
        </p:txBody>
      </p:sp>
      <p:sp>
        <p:nvSpPr>
          <p:cNvPr id="3" name="Content Placeholder 2">
            <a:extLst>
              <a:ext uri="{FF2B5EF4-FFF2-40B4-BE49-F238E27FC236}">
                <a16:creationId xmlns:a16="http://schemas.microsoft.com/office/drawing/2014/main" id="{7DD4970A-1B07-2C60-5D67-5D2BF2F9C6D2}"/>
              </a:ext>
            </a:extLst>
          </p:cNvPr>
          <p:cNvSpPr>
            <a:spLocks noGrp="1"/>
          </p:cNvSpPr>
          <p:nvPr>
            <p:ph idx="1"/>
          </p:nvPr>
        </p:nvSpPr>
        <p:spPr>
          <a:xfrm>
            <a:off x="457200" y="1870075"/>
            <a:ext cx="10515600"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1B708523-925B-84D6-091C-035399B7368B}"/>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5831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D53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0D801-BDC0-3AE6-4E10-AEEA1850A267}"/>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Tree>
    <p:extLst>
      <p:ext uri="{BB962C8B-B14F-4D97-AF65-F5344CB8AC3E}">
        <p14:creationId xmlns:p14="http://schemas.microsoft.com/office/powerpoint/2010/main" val="410065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4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E265360E-AE67-38AC-3F7A-B607123E11E0}"/>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02147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8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1B708523-925B-84D6-091C-035399B7368B}"/>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68934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F1CF5-633A-5DC6-4695-F79EA9B475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A09B01-591A-E61A-A185-34A635282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C4192A-C9C8-0F91-4410-6B42E3A2B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421D8-B822-EC40-953C-8E306B495F2A}" type="datetimeFigureOut">
              <a:rPr lang="en-US" smtClean="0"/>
              <a:t>2/6/2026</a:t>
            </a:fld>
            <a:endParaRPr lang="en-US"/>
          </a:p>
        </p:txBody>
      </p:sp>
      <p:sp>
        <p:nvSpPr>
          <p:cNvPr id="5" name="Footer Placeholder 4">
            <a:extLst>
              <a:ext uri="{FF2B5EF4-FFF2-40B4-BE49-F238E27FC236}">
                <a16:creationId xmlns:a16="http://schemas.microsoft.com/office/drawing/2014/main" id="{6EEF9186-B5AB-9D32-FBE1-C493634C5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11F62B-4F38-BF89-0435-C42617DBEA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3E4FE-AE32-E54E-A029-294EA7C0E6EB}" type="slidenum">
              <a:rPr lang="en-US" smtClean="0"/>
              <a:t>‹#›</a:t>
            </a:fld>
            <a:endParaRPr lang="en-US"/>
          </a:p>
        </p:txBody>
      </p:sp>
    </p:spTree>
    <p:extLst>
      <p:ext uri="{BB962C8B-B14F-4D97-AF65-F5344CB8AC3E}">
        <p14:creationId xmlns:p14="http://schemas.microsoft.com/office/powerpoint/2010/main" val="4145004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70" r:id="rId5"/>
    <p:sldLayoutId id="2147483671" r:id="rId6"/>
    <p:sldLayoutId id="2147483672" r:id="rId7"/>
    <p:sldLayoutId id="2147483673" r:id="rId8"/>
    <p:sldLayoutId id="2147483674" r:id="rId9"/>
    <p:sldLayoutId id="2147483675" r:id="rId10"/>
    <p:sldLayoutId id="2147483676" r:id="rId11"/>
    <p:sldLayoutId id="2147483679" r:id="rId12"/>
    <p:sldLayoutId id="2147483651" r:id="rId13"/>
    <p:sldLayoutId id="2147483660" r:id="rId14"/>
    <p:sldLayoutId id="2147483677" r:id="rId15"/>
    <p:sldLayoutId id="2147483661" r:id="rId16"/>
    <p:sldLayoutId id="2147483678" r:id="rId17"/>
    <p:sldLayoutId id="2147483662" r:id="rId18"/>
  </p:sldLayoutIdLst>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mailto:Gordon.Watson@vanl.co.uk" TargetMode="External"/><Relationship Id="rId2" Type="http://schemas.openxmlformats.org/officeDocument/2006/relationships/hyperlink" Target="mailto:Marta.Szczepanska@vanl.co.uk" TargetMode="External"/><Relationship Id="rId1" Type="http://schemas.openxmlformats.org/officeDocument/2006/relationships/slideLayout" Target="../slideLayouts/slideLayout16.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264B-7AA3-6C3D-BD5F-E3A7FE206B37}"/>
              </a:ext>
            </a:extLst>
          </p:cNvPr>
          <p:cNvSpPr>
            <a:spLocks noGrp="1"/>
          </p:cNvSpPr>
          <p:nvPr>
            <p:ph type="ctrTitle"/>
          </p:nvPr>
        </p:nvSpPr>
        <p:spPr>
          <a:xfrm>
            <a:off x="1328058" y="873844"/>
            <a:ext cx="6330043" cy="1384244"/>
          </a:xfrm>
        </p:spPr>
        <p:txBody>
          <a:bodyPr/>
          <a:lstStyle/>
          <a:p>
            <a:r>
              <a:rPr lang="en-US" dirty="0">
                <a:latin typeface="Arial"/>
                <a:cs typeface="Arial"/>
              </a:rPr>
              <a:t>Community Anchor </a:t>
            </a:r>
            <a:r>
              <a:rPr lang="en-US" dirty="0" err="1">
                <a:latin typeface="Arial"/>
                <a:cs typeface="Arial"/>
              </a:rPr>
              <a:t>Organisation</a:t>
            </a:r>
            <a:r>
              <a:rPr lang="en-US" dirty="0">
                <a:latin typeface="Arial"/>
                <a:cs typeface="Arial"/>
              </a:rPr>
              <a:t> Development Fund</a:t>
            </a:r>
          </a:p>
        </p:txBody>
      </p:sp>
      <p:sp>
        <p:nvSpPr>
          <p:cNvPr id="3" name="Subtitle 2">
            <a:extLst>
              <a:ext uri="{FF2B5EF4-FFF2-40B4-BE49-F238E27FC236}">
                <a16:creationId xmlns:a16="http://schemas.microsoft.com/office/drawing/2014/main" id="{086F0420-94A1-8B55-2E7F-E7B611183CE7}"/>
              </a:ext>
            </a:extLst>
          </p:cNvPr>
          <p:cNvSpPr>
            <a:spLocks noGrp="1"/>
          </p:cNvSpPr>
          <p:nvPr>
            <p:ph type="subTitle" idx="1"/>
          </p:nvPr>
        </p:nvSpPr>
        <p:spPr/>
        <p:txBody>
          <a:bodyPr vert="horz" lIns="91440" tIns="45720" rIns="91440" bIns="45720" rtlCol="0" anchor="t">
            <a:normAutofit lnSpcReduction="10000"/>
          </a:bodyPr>
          <a:lstStyle/>
          <a:p>
            <a:r>
              <a:rPr lang="en-US">
                <a:latin typeface="Arial"/>
                <a:cs typeface="Arial"/>
              </a:rPr>
              <a:t>6</a:t>
            </a:r>
            <a:r>
              <a:rPr lang="en-US" baseline="30000">
                <a:latin typeface="Arial"/>
                <a:cs typeface="Arial"/>
              </a:rPr>
              <a:t>th</a:t>
            </a:r>
            <a:r>
              <a:rPr lang="en-US">
                <a:latin typeface="Arial"/>
                <a:cs typeface="Arial"/>
              </a:rPr>
              <a:t> February 2026</a:t>
            </a:r>
            <a:endParaRPr lang="en-US" dirty="0">
              <a:latin typeface="Arial"/>
              <a:cs typeface="Arial"/>
            </a:endParaRPr>
          </a:p>
        </p:txBody>
      </p:sp>
      <p:pic>
        <p:nvPicPr>
          <p:cNvPr id="4" name="Picture 3" descr="Logo, company name&#10;&#10;Description automatically generated">
            <a:extLst>
              <a:ext uri="{FF2B5EF4-FFF2-40B4-BE49-F238E27FC236}">
                <a16:creationId xmlns:a16="http://schemas.microsoft.com/office/drawing/2014/main" id="{2DC636C4-E089-4A9B-8CB5-85AA0777B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6485" y="13520"/>
            <a:ext cx="1475995" cy="1994589"/>
          </a:xfrm>
          <a:prstGeom prst="rect">
            <a:avLst/>
          </a:prstGeom>
        </p:spPr>
      </p:pic>
      <p:sp>
        <p:nvSpPr>
          <p:cNvPr id="5" name="TextBox 4">
            <a:extLst>
              <a:ext uri="{FF2B5EF4-FFF2-40B4-BE49-F238E27FC236}">
                <a16:creationId xmlns:a16="http://schemas.microsoft.com/office/drawing/2014/main" id="{DDB07162-6C1A-44C9-E3EE-3A0EAF62DB35}"/>
              </a:ext>
            </a:extLst>
          </p:cNvPr>
          <p:cNvSpPr txBox="1"/>
          <p:nvPr/>
        </p:nvSpPr>
        <p:spPr>
          <a:xfrm>
            <a:off x="985519" y="4230581"/>
            <a:ext cx="6035040" cy="369332"/>
          </a:xfrm>
          <a:prstGeom prst="rect">
            <a:avLst/>
          </a:prstGeom>
          <a:noFill/>
        </p:spPr>
        <p:txBody>
          <a:bodyPr wrap="square" rtlCol="0">
            <a:spAutoFit/>
          </a:bodyPr>
          <a:lstStyle/>
          <a:p>
            <a:r>
              <a:rPr lang="en-GB" dirty="0">
                <a:solidFill>
                  <a:schemeClr val="bg1"/>
                </a:solidFill>
              </a:rPr>
              <a:t>Gordon Watson &amp; Marta Szczepanska</a:t>
            </a:r>
          </a:p>
        </p:txBody>
      </p:sp>
      <p:sp>
        <p:nvSpPr>
          <p:cNvPr id="7" name="TextBox 6">
            <a:extLst>
              <a:ext uri="{FF2B5EF4-FFF2-40B4-BE49-F238E27FC236}">
                <a16:creationId xmlns:a16="http://schemas.microsoft.com/office/drawing/2014/main" id="{B809DE03-60B6-EFA9-F028-E71C39AC9C21}"/>
              </a:ext>
            </a:extLst>
          </p:cNvPr>
          <p:cNvSpPr txBox="1"/>
          <p:nvPr/>
        </p:nvSpPr>
        <p:spPr>
          <a:xfrm>
            <a:off x="897147" y="5063706"/>
            <a:ext cx="2122098" cy="369332"/>
          </a:xfrm>
          <a:prstGeom prst="rect">
            <a:avLst/>
          </a:prstGeom>
          <a:noFill/>
        </p:spPr>
        <p:txBody>
          <a:bodyPr wrap="square" rtlCol="0">
            <a:spAutoFit/>
          </a:bodyPr>
          <a:lstStyle/>
          <a:p>
            <a:r>
              <a:rPr lang="en-GB"/>
              <a:t>Sg logo</a:t>
            </a:r>
          </a:p>
        </p:txBody>
      </p:sp>
      <p:sp>
        <p:nvSpPr>
          <p:cNvPr id="6" name="Rectangle 5">
            <a:extLst>
              <a:ext uri="{FF2B5EF4-FFF2-40B4-BE49-F238E27FC236}">
                <a16:creationId xmlns:a16="http://schemas.microsoft.com/office/drawing/2014/main" id="{908166C2-1525-4917-87A7-5B91E5155ABA}"/>
              </a:ext>
            </a:extLst>
          </p:cNvPr>
          <p:cNvSpPr/>
          <p:nvPr/>
        </p:nvSpPr>
        <p:spPr>
          <a:xfrm>
            <a:off x="277010" y="5102310"/>
            <a:ext cx="2995108" cy="1444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urple and blue text on a black background&#10;&#10;Description automatically generated">
            <a:extLst>
              <a:ext uri="{FF2B5EF4-FFF2-40B4-BE49-F238E27FC236}">
                <a16:creationId xmlns:a16="http://schemas.microsoft.com/office/drawing/2014/main" id="{D978F9FA-1720-40A1-386B-A379BF9EFB30}"/>
              </a:ext>
            </a:extLst>
          </p:cNvPr>
          <p:cNvPicPr>
            <a:picLocks noChangeAspect="1"/>
          </p:cNvPicPr>
          <p:nvPr/>
        </p:nvPicPr>
        <p:blipFill>
          <a:blip r:embed="rId3"/>
          <a:stretch>
            <a:fillRect/>
          </a:stretch>
        </p:blipFill>
        <p:spPr>
          <a:xfrm>
            <a:off x="345992" y="5433038"/>
            <a:ext cx="2857143" cy="628571"/>
          </a:xfrm>
          <a:prstGeom prst="rect">
            <a:avLst/>
          </a:prstGeom>
        </p:spPr>
      </p:pic>
    </p:spTree>
    <p:extLst>
      <p:ext uri="{BB962C8B-B14F-4D97-AF65-F5344CB8AC3E}">
        <p14:creationId xmlns:p14="http://schemas.microsoft.com/office/powerpoint/2010/main" val="1528234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1E65D-C8C2-3352-3501-4537EC0F7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345598-B67C-AEB9-26E5-3C4612C418E5}"/>
              </a:ext>
            </a:extLst>
          </p:cNvPr>
          <p:cNvSpPr>
            <a:spLocks noGrp="1"/>
          </p:cNvSpPr>
          <p:nvPr>
            <p:ph type="title"/>
          </p:nvPr>
        </p:nvSpPr>
        <p:spPr/>
        <p:txBody>
          <a:bodyPr/>
          <a:lstStyle/>
          <a:p>
            <a:r>
              <a:rPr lang="en-US" dirty="0">
                <a:latin typeface="Arial"/>
                <a:cs typeface="Arial"/>
              </a:rPr>
              <a:t>Section 4</a:t>
            </a:r>
            <a:endParaRPr lang="en-US" dirty="0">
              <a:solidFill>
                <a:srgbClr val="FFFFFF"/>
              </a:solidFill>
              <a:latin typeface="Arial"/>
              <a:cs typeface="Arial"/>
            </a:endParaRPr>
          </a:p>
          <a:p>
            <a:endParaRPr lang="en-US" dirty="0">
              <a:latin typeface="Arial"/>
              <a:cs typeface="Arial"/>
            </a:endParaRPr>
          </a:p>
          <a:p>
            <a:endParaRPr lang="en-US" dirty="0"/>
          </a:p>
        </p:txBody>
      </p:sp>
      <p:pic>
        <p:nvPicPr>
          <p:cNvPr id="4" name="Picture 3">
            <a:extLst>
              <a:ext uri="{FF2B5EF4-FFF2-40B4-BE49-F238E27FC236}">
                <a16:creationId xmlns:a16="http://schemas.microsoft.com/office/drawing/2014/main" id="{41CD721A-9B6F-4F78-8000-5951399BB88E}"/>
              </a:ext>
            </a:extLst>
          </p:cNvPr>
          <p:cNvPicPr>
            <a:picLocks noChangeAspect="1"/>
          </p:cNvPicPr>
          <p:nvPr/>
        </p:nvPicPr>
        <p:blipFill>
          <a:blip r:embed="rId2"/>
          <a:stretch>
            <a:fillRect/>
          </a:stretch>
        </p:blipFill>
        <p:spPr>
          <a:xfrm>
            <a:off x="188259" y="1594240"/>
            <a:ext cx="11672047" cy="4817003"/>
          </a:xfrm>
          <a:prstGeom prst="rect">
            <a:avLst/>
          </a:prstGeom>
        </p:spPr>
      </p:pic>
      <p:sp>
        <p:nvSpPr>
          <p:cNvPr id="3" name="TextBox 2">
            <a:extLst>
              <a:ext uri="{FF2B5EF4-FFF2-40B4-BE49-F238E27FC236}">
                <a16:creationId xmlns:a16="http://schemas.microsoft.com/office/drawing/2014/main" id="{61DBE340-6297-4DA9-9002-A85F59F93A0F}"/>
              </a:ext>
            </a:extLst>
          </p:cNvPr>
          <p:cNvSpPr txBox="1"/>
          <p:nvPr/>
        </p:nvSpPr>
        <p:spPr>
          <a:xfrm>
            <a:off x="457201" y="3429000"/>
            <a:ext cx="10826496" cy="923330"/>
          </a:xfrm>
          <a:prstGeom prst="rect">
            <a:avLst/>
          </a:prstGeom>
          <a:noFill/>
        </p:spPr>
        <p:txBody>
          <a:bodyPr wrap="square" rtlCol="0">
            <a:spAutoFit/>
          </a:bodyPr>
          <a:lstStyle/>
          <a:p>
            <a:r>
              <a:rPr lang="en-GB" dirty="0">
                <a:solidFill>
                  <a:schemeClr val="accent1"/>
                </a:solidFill>
              </a:rPr>
              <a:t>Is there a specific area of growth you would like VANL to support your organisation through? E.g. development of a new service, support to find mainstream funding for a specific part of the services you run or help to increase the number of volunteers you have</a:t>
            </a:r>
          </a:p>
        </p:txBody>
      </p:sp>
    </p:spTree>
    <p:extLst>
      <p:ext uri="{BB962C8B-B14F-4D97-AF65-F5344CB8AC3E}">
        <p14:creationId xmlns:p14="http://schemas.microsoft.com/office/powerpoint/2010/main" val="2903115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1E65D-C8C2-3352-3501-4537EC0F7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345598-B67C-AEB9-26E5-3C4612C418E5}"/>
              </a:ext>
            </a:extLst>
          </p:cNvPr>
          <p:cNvSpPr>
            <a:spLocks noGrp="1"/>
          </p:cNvSpPr>
          <p:nvPr>
            <p:ph type="title"/>
          </p:nvPr>
        </p:nvSpPr>
        <p:spPr/>
        <p:txBody>
          <a:bodyPr/>
          <a:lstStyle/>
          <a:p>
            <a:r>
              <a:rPr lang="en-US" dirty="0">
                <a:latin typeface="Arial"/>
                <a:cs typeface="Arial"/>
              </a:rPr>
              <a:t>Timeline</a:t>
            </a:r>
            <a:endParaRPr lang="en-US" dirty="0">
              <a:solidFill>
                <a:srgbClr val="FFFFFF"/>
              </a:solidFill>
              <a:latin typeface="Arial"/>
              <a:cs typeface="Arial"/>
            </a:endParaRPr>
          </a:p>
          <a:p>
            <a:endParaRPr lang="en-US" dirty="0">
              <a:latin typeface="Arial"/>
              <a:cs typeface="Arial"/>
            </a:endParaRPr>
          </a:p>
          <a:p>
            <a:endParaRPr lang="en-US" dirty="0"/>
          </a:p>
        </p:txBody>
      </p:sp>
      <p:graphicFrame>
        <p:nvGraphicFramePr>
          <p:cNvPr id="5" name="Table 4">
            <a:extLst>
              <a:ext uri="{FF2B5EF4-FFF2-40B4-BE49-F238E27FC236}">
                <a16:creationId xmlns:a16="http://schemas.microsoft.com/office/drawing/2014/main" id="{75628441-F593-4934-B1AA-59948B445A85}"/>
              </a:ext>
            </a:extLst>
          </p:cNvPr>
          <p:cNvGraphicFramePr>
            <a:graphicFrameLocks noGrp="1"/>
          </p:cNvGraphicFramePr>
          <p:nvPr>
            <p:extLst>
              <p:ext uri="{D42A27DB-BD31-4B8C-83A1-F6EECF244321}">
                <p14:modId xmlns:p14="http://schemas.microsoft.com/office/powerpoint/2010/main" val="1419504294"/>
              </p:ext>
            </p:extLst>
          </p:nvPr>
        </p:nvGraphicFramePr>
        <p:xfrm>
          <a:off x="690281" y="1588544"/>
          <a:ext cx="10443884" cy="5113446"/>
        </p:xfrm>
        <a:graphic>
          <a:graphicData uri="http://schemas.openxmlformats.org/drawingml/2006/table">
            <a:tbl>
              <a:tblPr bandRow="1">
                <a:tableStyleId>{5C22544A-7EE6-4342-B048-85BDC9FD1C3A}</a:tableStyleId>
              </a:tblPr>
              <a:tblGrid>
                <a:gridCol w="5221942">
                  <a:extLst>
                    <a:ext uri="{9D8B030D-6E8A-4147-A177-3AD203B41FA5}">
                      <a16:colId xmlns:a16="http://schemas.microsoft.com/office/drawing/2014/main" val="1767301846"/>
                    </a:ext>
                  </a:extLst>
                </a:gridCol>
                <a:gridCol w="5221942">
                  <a:extLst>
                    <a:ext uri="{9D8B030D-6E8A-4147-A177-3AD203B41FA5}">
                      <a16:colId xmlns:a16="http://schemas.microsoft.com/office/drawing/2014/main" val="3665970597"/>
                    </a:ext>
                  </a:extLst>
                </a:gridCol>
              </a:tblGrid>
              <a:tr h="894678">
                <a:tc>
                  <a:txBody>
                    <a:bodyPr/>
                    <a:lstStyle/>
                    <a:p>
                      <a:r>
                        <a:rPr lang="en-GB" sz="2800" dirty="0">
                          <a:effectLst/>
                          <a:latin typeface="Arial" panose="020B0604020202020204" pitchFamily="34" charset="0"/>
                          <a:cs typeface="Arial" panose="020B0604020202020204" pitchFamily="34" charset="0"/>
                        </a:rPr>
                        <a:t>Applications Open</a:t>
                      </a:r>
                      <a:endParaRPr lang="en-GB" sz="2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effectLst/>
                          <a:latin typeface="Arial" panose="020B0604020202020204" pitchFamily="34" charset="0"/>
                          <a:cs typeface="Arial" panose="020B0604020202020204" pitchFamily="34" charset="0"/>
                        </a:rPr>
                        <a:t>2</a:t>
                      </a:r>
                      <a:r>
                        <a:rPr lang="en-GB" sz="2800" i="1" dirty="0">
                          <a:effectLst/>
                          <a:latin typeface="Arial" panose="020B0604020202020204" pitchFamily="34" charset="0"/>
                          <a:cs typeface="Arial" panose="020B0604020202020204" pitchFamily="34" charset="0"/>
                        </a:rPr>
                        <a:t>nd</a:t>
                      </a:r>
                      <a:r>
                        <a:rPr lang="en-GB" sz="2800" dirty="0">
                          <a:effectLst/>
                          <a:latin typeface="Arial" panose="020B0604020202020204" pitchFamily="34" charset="0"/>
                          <a:cs typeface="Arial" panose="020B0604020202020204" pitchFamily="34" charset="0"/>
                        </a:rPr>
                        <a:t> February</a:t>
                      </a: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3949172"/>
                  </a:ext>
                </a:extLst>
              </a:tr>
              <a:tr h="759602">
                <a:tc>
                  <a:txBody>
                    <a:bodyPr/>
                    <a:lstStyle/>
                    <a:p>
                      <a:r>
                        <a:rPr lang="en-GB" sz="2800" dirty="0">
                          <a:effectLst/>
                          <a:latin typeface="Arial" panose="020B0604020202020204" pitchFamily="34" charset="0"/>
                          <a:cs typeface="Arial" panose="020B0604020202020204" pitchFamily="34" charset="0"/>
                        </a:rPr>
                        <a:t>Information session</a:t>
                      </a:r>
                      <a:endParaRPr lang="en-GB" sz="2800" dirty="0">
                        <a:latin typeface="Arial" panose="020B0604020202020204" pitchFamily="34" charset="0"/>
                        <a:cs typeface="Arial" panose="020B0604020202020204" pitchFamily="34" charset="0"/>
                      </a:endParaRPr>
                    </a:p>
                  </a:txBody>
                  <a:tcPr/>
                </a:tc>
                <a:tc>
                  <a:txBody>
                    <a:bodyPr/>
                    <a:lstStyle/>
                    <a:p>
                      <a:r>
                        <a:rPr lang="en-GB" sz="2800" dirty="0">
                          <a:effectLst/>
                          <a:latin typeface="Arial" panose="020B0604020202020204" pitchFamily="34" charset="0"/>
                          <a:cs typeface="Arial" panose="020B0604020202020204" pitchFamily="34" charset="0"/>
                        </a:rPr>
                        <a:t>6</a:t>
                      </a:r>
                      <a:r>
                        <a:rPr lang="en-GB" sz="2800" i="1" dirty="0">
                          <a:effectLst/>
                          <a:latin typeface="Arial" panose="020B0604020202020204" pitchFamily="34" charset="0"/>
                          <a:cs typeface="Arial" panose="020B0604020202020204" pitchFamily="34" charset="0"/>
                        </a:rPr>
                        <a:t>th</a:t>
                      </a:r>
                      <a:r>
                        <a:rPr lang="en-GB" sz="2800" dirty="0">
                          <a:effectLst/>
                          <a:latin typeface="Arial" panose="020B0604020202020204" pitchFamily="34" charset="0"/>
                          <a:cs typeface="Arial" panose="020B0604020202020204" pitchFamily="34" charset="0"/>
                        </a:rPr>
                        <a:t> February</a:t>
                      </a:r>
                      <a:endParaRPr lang="en-GB"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61871840"/>
                  </a:ext>
                </a:extLst>
              </a:tr>
              <a:tr h="759602">
                <a:tc>
                  <a:txBody>
                    <a:bodyPr/>
                    <a:lstStyle/>
                    <a:p>
                      <a:r>
                        <a:rPr lang="en-GB" sz="2800" dirty="0">
                          <a:effectLst/>
                          <a:latin typeface="Arial" panose="020B0604020202020204" pitchFamily="34" charset="0"/>
                          <a:cs typeface="Arial" panose="020B0604020202020204" pitchFamily="34" charset="0"/>
                        </a:rPr>
                        <a:t>Applications close</a:t>
                      </a:r>
                      <a:endParaRPr lang="en-GB" sz="2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effectLst/>
                          <a:latin typeface="Arial" panose="020B0604020202020204" pitchFamily="34" charset="0"/>
                          <a:cs typeface="Arial" panose="020B0604020202020204" pitchFamily="34" charset="0"/>
                        </a:rPr>
                        <a:t>20</a:t>
                      </a:r>
                      <a:r>
                        <a:rPr lang="en-GB" sz="2800" i="1" dirty="0">
                          <a:effectLst/>
                          <a:latin typeface="Arial" panose="020B0604020202020204" pitchFamily="34" charset="0"/>
                          <a:cs typeface="Arial" panose="020B0604020202020204" pitchFamily="34" charset="0"/>
                        </a:rPr>
                        <a:t>th</a:t>
                      </a:r>
                      <a:r>
                        <a:rPr lang="en-GB" sz="2800" dirty="0">
                          <a:effectLst/>
                          <a:latin typeface="Arial" panose="020B0604020202020204" pitchFamily="34" charset="0"/>
                          <a:cs typeface="Arial" panose="020B0604020202020204" pitchFamily="34" charset="0"/>
                        </a:rPr>
                        <a:t> February</a:t>
                      </a: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2209181"/>
                  </a:ext>
                </a:extLst>
              </a:tr>
              <a:tr h="759602">
                <a:tc>
                  <a:txBody>
                    <a:bodyPr/>
                    <a:lstStyle/>
                    <a:p>
                      <a:r>
                        <a:rPr lang="en-GB" sz="2800" dirty="0">
                          <a:effectLst/>
                          <a:latin typeface="Arial" panose="020B0604020202020204" pitchFamily="34" charset="0"/>
                          <a:cs typeface="Arial" panose="020B0604020202020204" pitchFamily="34" charset="0"/>
                        </a:rPr>
                        <a:t>Panel meeting</a:t>
                      </a:r>
                      <a:endParaRPr lang="en-GB" sz="2800" dirty="0">
                        <a:latin typeface="Arial" panose="020B0604020202020204" pitchFamily="34" charset="0"/>
                        <a:cs typeface="Arial" panose="020B0604020202020204" pitchFamily="34" charset="0"/>
                      </a:endParaRPr>
                    </a:p>
                  </a:txBody>
                  <a:tcPr/>
                </a:tc>
                <a:tc>
                  <a:txBody>
                    <a:bodyPr/>
                    <a:lstStyle/>
                    <a:p>
                      <a:r>
                        <a:rPr lang="en-GB" sz="2800" dirty="0">
                          <a:effectLst/>
                          <a:latin typeface="Arial" panose="020B0604020202020204" pitchFamily="34" charset="0"/>
                          <a:cs typeface="Arial" panose="020B0604020202020204" pitchFamily="34" charset="0"/>
                        </a:rPr>
                        <a:t>10</a:t>
                      </a:r>
                      <a:r>
                        <a:rPr lang="en-GB" sz="2800" i="1" dirty="0">
                          <a:effectLst/>
                          <a:latin typeface="Arial" panose="020B0604020202020204" pitchFamily="34" charset="0"/>
                          <a:cs typeface="Arial" panose="020B0604020202020204" pitchFamily="34" charset="0"/>
                        </a:rPr>
                        <a:t>th</a:t>
                      </a:r>
                      <a:r>
                        <a:rPr lang="en-GB" sz="2800" dirty="0">
                          <a:effectLst/>
                          <a:latin typeface="Arial" panose="020B0604020202020204" pitchFamily="34" charset="0"/>
                          <a:cs typeface="Arial" panose="020B0604020202020204" pitchFamily="34" charset="0"/>
                        </a:rPr>
                        <a:t> March </a:t>
                      </a:r>
                      <a:endParaRPr lang="en-GB"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86775882"/>
                  </a:ext>
                </a:extLst>
              </a:tr>
              <a:tr h="759602">
                <a:tc>
                  <a:txBody>
                    <a:bodyPr/>
                    <a:lstStyle/>
                    <a:p>
                      <a:r>
                        <a:rPr lang="en-GB" sz="2800" dirty="0">
                          <a:effectLst/>
                          <a:latin typeface="Arial" panose="020B0604020202020204" pitchFamily="34" charset="0"/>
                          <a:cs typeface="Arial" panose="020B0604020202020204" pitchFamily="34" charset="0"/>
                        </a:rPr>
                        <a:t>Decision communication</a:t>
                      </a:r>
                      <a:endParaRPr lang="en-GB" sz="2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effectLst/>
                          <a:latin typeface="Arial" panose="020B0604020202020204" pitchFamily="34" charset="0"/>
                          <a:cs typeface="Arial" panose="020B0604020202020204" pitchFamily="34" charset="0"/>
                        </a:rPr>
                        <a:t>wb</a:t>
                      </a:r>
                      <a:r>
                        <a:rPr lang="en-GB" sz="2800" dirty="0">
                          <a:effectLst/>
                          <a:latin typeface="Arial" panose="020B0604020202020204" pitchFamily="34" charset="0"/>
                          <a:cs typeface="Arial" panose="020B0604020202020204" pitchFamily="34" charset="0"/>
                        </a:rPr>
                        <a:t> 16</a:t>
                      </a:r>
                      <a:r>
                        <a:rPr lang="en-GB" sz="2800" i="1" dirty="0">
                          <a:effectLst/>
                          <a:latin typeface="Arial" panose="020B0604020202020204" pitchFamily="34" charset="0"/>
                          <a:cs typeface="Arial" panose="020B0604020202020204" pitchFamily="34" charset="0"/>
                        </a:rPr>
                        <a:t>th</a:t>
                      </a:r>
                      <a:r>
                        <a:rPr lang="en-GB" sz="2800" dirty="0">
                          <a:effectLst/>
                          <a:latin typeface="Arial" panose="020B0604020202020204" pitchFamily="34" charset="0"/>
                          <a:cs typeface="Arial" panose="020B0604020202020204" pitchFamily="34" charset="0"/>
                        </a:rPr>
                        <a:t> March</a:t>
                      </a: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34606368"/>
                  </a:ext>
                </a:extLst>
              </a:tr>
              <a:tr h="759602">
                <a:tc>
                  <a:txBody>
                    <a:bodyPr/>
                    <a:lstStyle/>
                    <a:p>
                      <a:r>
                        <a:rPr lang="en-GB" sz="2800" dirty="0">
                          <a:latin typeface="Arial" panose="020B0604020202020204" pitchFamily="34" charset="0"/>
                          <a:cs typeface="Arial" panose="020B0604020202020204" pitchFamily="34" charset="0"/>
                        </a:rPr>
                        <a:t>Transition month</a:t>
                      </a:r>
                    </a:p>
                  </a:txBody>
                  <a:tcPr/>
                </a:tc>
                <a:tc>
                  <a:txBody>
                    <a:bodyPr/>
                    <a:lstStyle/>
                    <a:p>
                      <a:r>
                        <a:rPr lang="en-GB" sz="2800" dirty="0">
                          <a:latin typeface="Arial" panose="020B0604020202020204" pitchFamily="34" charset="0"/>
                          <a:cs typeface="Arial" panose="020B0604020202020204" pitchFamily="34" charset="0"/>
                        </a:rPr>
                        <a:t>April-May</a:t>
                      </a:r>
                    </a:p>
                  </a:txBody>
                  <a:tcPr/>
                </a:tc>
                <a:extLst>
                  <a:ext uri="{0D108BD9-81ED-4DB2-BD59-A6C34878D82A}">
                    <a16:rowId xmlns:a16="http://schemas.microsoft.com/office/drawing/2014/main" val="729646921"/>
                  </a:ext>
                </a:extLst>
              </a:tr>
            </a:tbl>
          </a:graphicData>
        </a:graphic>
      </p:graphicFrame>
    </p:spTree>
    <p:extLst>
      <p:ext uri="{BB962C8B-B14F-4D97-AF65-F5344CB8AC3E}">
        <p14:creationId xmlns:p14="http://schemas.microsoft.com/office/powerpoint/2010/main" val="122574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1E65D-C8C2-3352-3501-4537EC0F7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345598-B67C-AEB9-26E5-3C4612C418E5}"/>
              </a:ext>
            </a:extLst>
          </p:cNvPr>
          <p:cNvSpPr>
            <a:spLocks noGrp="1"/>
          </p:cNvSpPr>
          <p:nvPr>
            <p:ph type="title"/>
          </p:nvPr>
        </p:nvSpPr>
        <p:spPr/>
        <p:txBody>
          <a:bodyPr/>
          <a:lstStyle/>
          <a:p>
            <a:r>
              <a:rPr lang="en-US" dirty="0">
                <a:latin typeface="Arial"/>
                <a:cs typeface="Arial"/>
              </a:rPr>
              <a:t>Next Steps</a:t>
            </a:r>
            <a:endParaRPr lang="en-US" dirty="0">
              <a:solidFill>
                <a:srgbClr val="FFFFFF"/>
              </a:solidFill>
              <a:latin typeface="Arial"/>
              <a:cs typeface="Arial"/>
            </a:endParaRPr>
          </a:p>
          <a:p>
            <a:endParaRPr lang="en-US" dirty="0">
              <a:latin typeface="Arial"/>
              <a:cs typeface="Arial"/>
            </a:endParaRPr>
          </a:p>
          <a:p>
            <a:endParaRPr lang="en-US" dirty="0"/>
          </a:p>
        </p:txBody>
      </p:sp>
      <p:sp>
        <p:nvSpPr>
          <p:cNvPr id="5" name="TextBox 4">
            <a:extLst>
              <a:ext uri="{FF2B5EF4-FFF2-40B4-BE49-F238E27FC236}">
                <a16:creationId xmlns:a16="http://schemas.microsoft.com/office/drawing/2014/main" id="{21A5D10F-2F39-4B12-873F-BE65A465457A}"/>
              </a:ext>
            </a:extLst>
          </p:cNvPr>
          <p:cNvSpPr txBox="1"/>
          <p:nvPr/>
        </p:nvSpPr>
        <p:spPr>
          <a:xfrm>
            <a:off x="654424" y="2151529"/>
            <a:ext cx="10318376" cy="3385542"/>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Community Anchor Organisation Network</a:t>
            </a:r>
          </a:p>
          <a:p>
            <a:pPr marL="742950" lvl="1"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Quarterly meetings</a:t>
            </a:r>
          </a:p>
          <a:p>
            <a:pPr marL="742950" lvl="1"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Open to all community anchor organisations regardless of community supported</a:t>
            </a:r>
          </a:p>
          <a:p>
            <a:pPr marL="742950" lvl="1"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Space to discuss challenges and issues specific to community anchor organisations </a:t>
            </a:r>
          </a:p>
          <a:p>
            <a:pPr marL="742950" lvl="1"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Dates TBC after funding allocated</a:t>
            </a:r>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82931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1D9-9EC2-16A7-50E1-71CC9C33DE75}"/>
              </a:ext>
            </a:extLst>
          </p:cNvPr>
          <p:cNvSpPr>
            <a:spLocks noGrp="1"/>
          </p:cNvSpPr>
          <p:nvPr>
            <p:ph type="title"/>
          </p:nvPr>
        </p:nvSpPr>
        <p:spPr/>
        <p:txBody>
          <a:bodyPr/>
          <a:lstStyle/>
          <a:p>
            <a:r>
              <a:rPr lang="en-GB"/>
              <a:t>Q&amp;A</a:t>
            </a:r>
          </a:p>
        </p:txBody>
      </p:sp>
    </p:spTree>
    <p:extLst>
      <p:ext uri="{BB962C8B-B14F-4D97-AF65-F5344CB8AC3E}">
        <p14:creationId xmlns:p14="http://schemas.microsoft.com/office/powerpoint/2010/main" val="467741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95B87AA-4E9F-D283-37A9-C2E74D671E4E}"/>
              </a:ext>
            </a:extLst>
          </p:cNvPr>
          <p:cNvSpPr>
            <a:spLocks noGrp="1"/>
          </p:cNvSpPr>
          <p:nvPr>
            <p:ph type="pic" sz="quarter" idx="10"/>
          </p:nvPr>
        </p:nvSpPr>
        <p:spPr>
          <a:xfrm>
            <a:off x="6247816" y="170089"/>
            <a:ext cx="5837464" cy="6510914"/>
          </a:xfrm>
        </p:spPr>
        <p:txBody>
          <a:bodyPr vert="horz" lIns="91440" tIns="45720" rIns="91440" bIns="45720" rtlCol="0">
            <a:noAutofit/>
          </a:bodyPr>
          <a:lstStyle/>
          <a:p>
            <a:pPr marL="0" indent="0">
              <a:buNone/>
            </a:pPr>
            <a:endParaRPr lang="en-GB" sz="1400" b="1" dirty="0">
              <a:latin typeface="Tahoma"/>
              <a:ea typeface="Tahoma"/>
              <a:cs typeface="Arial"/>
            </a:endParaRPr>
          </a:p>
          <a:p>
            <a:pPr marL="0" indent="0">
              <a:buNone/>
            </a:pPr>
            <a:endParaRPr lang="en-GB" sz="1400" b="1" dirty="0">
              <a:latin typeface="Tahoma"/>
              <a:ea typeface="Tahoma"/>
              <a:cs typeface="Arial"/>
            </a:endParaRPr>
          </a:p>
          <a:p>
            <a:pPr marL="0" indent="0">
              <a:buNone/>
            </a:pPr>
            <a:endParaRPr lang="en-GB" sz="1400" b="1" dirty="0">
              <a:latin typeface="Tahoma"/>
              <a:ea typeface="Tahoma"/>
              <a:cs typeface="Arial"/>
            </a:endParaRPr>
          </a:p>
          <a:p>
            <a:pPr marL="0" indent="0">
              <a:buNone/>
            </a:pPr>
            <a:endParaRPr lang="en-GB" sz="1400" b="1" dirty="0">
              <a:latin typeface="Tahoma"/>
              <a:ea typeface="Tahoma"/>
              <a:cs typeface="Arial"/>
            </a:endParaRPr>
          </a:p>
          <a:p>
            <a:pPr marL="0" indent="0">
              <a:buNone/>
            </a:pPr>
            <a:endParaRPr lang="en-GB" sz="1400" b="1" dirty="0">
              <a:latin typeface="Tahoma"/>
              <a:ea typeface="Tahoma"/>
              <a:cs typeface="Arial"/>
            </a:endParaRPr>
          </a:p>
          <a:p>
            <a:pPr marL="0" indent="0">
              <a:buNone/>
            </a:pPr>
            <a:endParaRPr lang="en-GB" sz="1400" b="1" dirty="0">
              <a:latin typeface="Tahoma"/>
              <a:ea typeface="Tahoma"/>
              <a:cs typeface="Arial"/>
            </a:endParaRPr>
          </a:p>
          <a:p>
            <a:pPr marL="0" indent="0">
              <a:buNone/>
            </a:pPr>
            <a:r>
              <a:rPr lang="en-GB" sz="1400" b="1" dirty="0">
                <a:latin typeface="Tahoma"/>
                <a:ea typeface="Tahoma"/>
                <a:cs typeface="Arial"/>
              </a:rPr>
              <a:t>Marta Szczepanska</a:t>
            </a:r>
          </a:p>
          <a:p>
            <a:pPr marL="0" indent="0">
              <a:buNone/>
            </a:pPr>
            <a:r>
              <a:rPr lang="en-GB" sz="1400" dirty="0">
                <a:latin typeface="Tahoma"/>
                <a:ea typeface="Tahoma"/>
                <a:cs typeface="Arial"/>
              </a:rPr>
              <a:t>Community Solutions Team Support</a:t>
            </a:r>
          </a:p>
          <a:p>
            <a:pPr marL="0" indent="0">
              <a:buNone/>
            </a:pPr>
            <a:r>
              <a:rPr lang="en-GB" sz="1400" dirty="0">
                <a:latin typeface="Tahoma"/>
                <a:ea typeface="Tahoma"/>
                <a:cs typeface="Arial"/>
                <a:hlinkClick r:id="rId2"/>
              </a:rPr>
              <a:t>Marta.Szczepanska@vanl.co.uk</a:t>
            </a:r>
            <a:r>
              <a:rPr lang="en-GB" sz="1400" dirty="0">
                <a:latin typeface="Tahoma"/>
                <a:ea typeface="Tahoma"/>
                <a:cs typeface="Arial"/>
              </a:rPr>
              <a:t> 07985659523</a:t>
            </a:r>
          </a:p>
          <a:p>
            <a:pPr marL="0" indent="0">
              <a:buNone/>
            </a:pPr>
            <a:endParaRPr lang="en-GB" sz="1400" dirty="0">
              <a:latin typeface="Tahoma"/>
              <a:ea typeface="Tahoma"/>
            </a:endParaRPr>
          </a:p>
          <a:p>
            <a:pPr marL="0" indent="0">
              <a:buNone/>
            </a:pPr>
            <a:r>
              <a:rPr lang="en-GB" sz="1400" b="1" dirty="0">
                <a:latin typeface="Tahoma"/>
                <a:ea typeface="Tahoma"/>
                <a:cs typeface="Arial"/>
              </a:rPr>
              <a:t>Gordon Watson</a:t>
            </a:r>
          </a:p>
          <a:p>
            <a:pPr marL="0" indent="0">
              <a:buNone/>
            </a:pPr>
            <a:r>
              <a:rPr lang="en-US" sz="1400" dirty="0">
                <a:latin typeface="Tahoma"/>
                <a:ea typeface="Tahoma"/>
                <a:cs typeface="Arial"/>
              </a:rPr>
              <a:t>Head of Community Solutions</a:t>
            </a:r>
          </a:p>
          <a:p>
            <a:pPr marL="0" indent="0">
              <a:buNone/>
            </a:pPr>
            <a:r>
              <a:rPr lang="en-US" sz="1400" dirty="0">
                <a:latin typeface="Tahoma"/>
                <a:ea typeface="Tahoma"/>
                <a:cs typeface="Arial"/>
                <a:hlinkClick r:id="rId3"/>
              </a:rPr>
              <a:t>Gordon.Watson@vanl.co.uk</a:t>
            </a:r>
            <a:r>
              <a:rPr lang="en-US" sz="1400" dirty="0">
                <a:latin typeface="Tahoma"/>
                <a:ea typeface="Tahoma"/>
                <a:cs typeface="Arial"/>
              </a:rPr>
              <a:t>    07874886310 </a:t>
            </a:r>
          </a:p>
          <a:p>
            <a:pPr marL="0" indent="0">
              <a:buNone/>
            </a:pPr>
            <a:endParaRPr lang="en-US" sz="1400" dirty="0">
              <a:latin typeface="Tahoma"/>
              <a:ea typeface="Tahoma"/>
              <a:cs typeface="Arial"/>
            </a:endParaRPr>
          </a:p>
        </p:txBody>
      </p:sp>
      <p:sp>
        <p:nvSpPr>
          <p:cNvPr id="3" name="Title 2">
            <a:extLst>
              <a:ext uri="{FF2B5EF4-FFF2-40B4-BE49-F238E27FC236}">
                <a16:creationId xmlns:a16="http://schemas.microsoft.com/office/drawing/2014/main" id="{661D3D99-9FF7-2F5C-17C7-17450F8B1EC2}"/>
              </a:ext>
            </a:extLst>
          </p:cNvPr>
          <p:cNvSpPr>
            <a:spLocks noGrp="1"/>
          </p:cNvSpPr>
          <p:nvPr>
            <p:ph type="title"/>
          </p:nvPr>
        </p:nvSpPr>
        <p:spPr/>
        <p:txBody>
          <a:bodyPr/>
          <a:lstStyle/>
          <a:p>
            <a:r>
              <a:rPr lang="en-GB"/>
              <a:t>Thank you!</a:t>
            </a:r>
          </a:p>
        </p:txBody>
      </p:sp>
      <p:pic>
        <p:nvPicPr>
          <p:cNvPr id="4" name="Picture 3" descr="Logo, company name&#10;&#10;Description automatically generated">
            <a:extLst>
              <a:ext uri="{FF2B5EF4-FFF2-40B4-BE49-F238E27FC236}">
                <a16:creationId xmlns:a16="http://schemas.microsoft.com/office/drawing/2014/main" id="{9516263C-7882-2D5D-9064-39FCDA768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8191" y="5078149"/>
            <a:ext cx="894735" cy="1209102"/>
          </a:xfrm>
          <a:prstGeom prst="rect">
            <a:avLst/>
          </a:prstGeom>
        </p:spPr>
      </p:pic>
    </p:spTree>
    <p:extLst>
      <p:ext uri="{BB962C8B-B14F-4D97-AF65-F5344CB8AC3E}">
        <p14:creationId xmlns:p14="http://schemas.microsoft.com/office/powerpoint/2010/main" val="170708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FEE49-A3F7-A67E-7801-7DCB4EED0903}"/>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CAF3A1F6-FD7D-B36C-8995-463EA1C50FA3}"/>
              </a:ext>
            </a:extLst>
          </p:cNvPr>
          <p:cNvSpPr>
            <a:spLocks noGrp="1"/>
          </p:cNvSpPr>
          <p:nvPr>
            <p:ph idx="1"/>
          </p:nvPr>
        </p:nvSpPr>
        <p:spPr/>
        <p:txBody>
          <a:bodyPr vert="horz" lIns="91440" tIns="45720" rIns="91440" bIns="45720" rtlCol="0" anchor="t">
            <a:noAutofit/>
          </a:bodyPr>
          <a:lstStyle/>
          <a:p>
            <a:pPr fontAlgn="base"/>
            <a:r>
              <a:rPr lang="en-GB" dirty="0">
                <a:highlight>
                  <a:srgbClr val="FFFFFF"/>
                </a:highlight>
              </a:rPr>
              <a:t>VANL defines a Community Anchor Organisation as an organisation who are embedded in their local community with a focus on partnership working and being led by community needs. These organisations support their community through multiple, targeted supports including advice, providing local knowledge and feedback. In relation to the current round of this fund this relates to organisations who provide supports at this level across all communities within a specific locality.  </a:t>
            </a:r>
          </a:p>
          <a:p>
            <a:pPr fontAlgn="base"/>
            <a:r>
              <a:rPr lang="en-GB" dirty="0">
                <a:highlight>
                  <a:srgbClr val="FFFFFF"/>
                </a:highlight>
              </a:rPr>
              <a:t>In future cycles the hope would be to expand this to Community Anchor Organisations supporting communities defined by characteristics other than locality. </a:t>
            </a:r>
          </a:p>
          <a:p>
            <a:pPr marL="0" indent="0" algn="just">
              <a:buNone/>
            </a:pPr>
            <a:endParaRPr lang="en-GB" dirty="0">
              <a:latin typeface="Tahoma"/>
              <a:ea typeface="Tahoma"/>
              <a:cs typeface="Arial"/>
            </a:endParaRPr>
          </a:p>
        </p:txBody>
      </p:sp>
    </p:spTree>
    <p:extLst>
      <p:ext uri="{BB962C8B-B14F-4D97-AF65-F5344CB8AC3E}">
        <p14:creationId xmlns:p14="http://schemas.microsoft.com/office/powerpoint/2010/main" val="3899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1DEF6-CA5A-B413-8CD0-58BA41346B57}"/>
              </a:ext>
            </a:extLst>
          </p:cNvPr>
          <p:cNvSpPr>
            <a:spLocks noGrp="1"/>
          </p:cNvSpPr>
          <p:nvPr>
            <p:ph idx="1"/>
          </p:nvPr>
        </p:nvSpPr>
        <p:spPr/>
        <p:txBody>
          <a:bodyPr vert="horz" lIns="91440" tIns="45720" rIns="91440" bIns="45720" rtlCol="0" anchor="t">
            <a:noAutofit/>
          </a:bodyPr>
          <a:lstStyle/>
          <a:p>
            <a:pPr fontAlgn="base"/>
            <a:r>
              <a:rPr lang="en-GB" dirty="0"/>
              <a:t>Community Anchor Organisations are a pillar of the community and voluntary sector. Through this fund, VANL wishes to support the development and growth of, and increase recognition of, Community Anchor Organisations. The aim is to support six organisations (one per locality) through:  </a:t>
            </a:r>
          </a:p>
          <a:p>
            <a:pPr fontAlgn="base">
              <a:buFont typeface="Courier New" panose="02070309020205020404" pitchFamily="49" charset="0"/>
              <a:buChar char="o"/>
            </a:pPr>
            <a:r>
              <a:rPr lang="en-GB" dirty="0"/>
              <a:t>Providing £10,000 per year for three years to support daily delivery  </a:t>
            </a:r>
          </a:p>
          <a:p>
            <a:pPr fontAlgn="base">
              <a:buFont typeface="Courier New" panose="02070309020205020404" pitchFamily="49" charset="0"/>
              <a:buChar char="o"/>
            </a:pPr>
            <a:r>
              <a:rPr lang="en-GB" dirty="0"/>
              <a:t>Receiving support from VANL to develop and integrate the services provided into the wider health and social care landscape </a:t>
            </a:r>
          </a:p>
          <a:p>
            <a:endParaRPr lang="en-US" dirty="0"/>
          </a:p>
        </p:txBody>
      </p:sp>
      <p:sp>
        <p:nvSpPr>
          <p:cNvPr id="3" name="Title 2">
            <a:extLst>
              <a:ext uri="{FF2B5EF4-FFF2-40B4-BE49-F238E27FC236}">
                <a16:creationId xmlns:a16="http://schemas.microsoft.com/office/drawing/2014/main" id="{2EAA51B7-C06F-A2F9-5E15-68299BAEAA68}"/>
              </a:ext>
            </a:extLst>
          </p:cNvPr>
          <p:cNvSpPr>
            <a:spLocks noGrp="1"/>
          </p:cNvSpPr>
          <p:nvPr>
            <p:ph type="title"/>
          </p:nvPr>
        </p:nvSpPr>
        <p:spPr/>
        <p:txBody>
          <a:bodyPr/>
          <a:lstStyle/>
          <a:p>
            <a:r>
              <a:rPr lang="en-US"/>
              <a:t>Funds Purpose</a:t>
            </a:r>
          </a:p>
        </p:txBody>
      </p:sp>
    </p:spTree>
    <p:extLst>
      <p:ext uri="{BB962C8B-B14F-4D97-AF65-F5344CB8AC3E}">
        <p14:creationId xmlns:p14="http://schemas.microsoft.com/office/powerpoint/2010/main" val="289397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980DF8-0D99-C701-DA0F-CB537AF82008}"/>
              </a:ext>
            </a:extLst>
          </p:cNvPr>
          <p:cNvSpPr>
            <a:spLocks noGrp="1"/>
          </p:cNvSpPr>
          <p:nvPr>
            <p:ph type="title"/>
          </p:nvPr>
        </p:nvSpPr>
        <p:spPr/>
        <p:txBody>
          <a:bodyPr/>
          <a:lstStyle/>
          <a:p>
            <a:r>
              <a:rPr lang="en-GB" dirty="0"/>
              <a:t>Expectations</a:t>
            </a:r>
          </a:p>
        </p:txBody>
      </p:sp>
      <p:sp>
        <p:nvSpPr>
          <p:cNvPr id="7" name="Content Placeholder 6">
            <a:extLst>
              <a:ext uri="{FF2B5EF4-FFF2-40B4-BE49-F238E27FC236}">
                <a16:creationId xmlns:a16="http://schemas.microsoft.com/office/drawing/2014/main" id="{4E983FBF-23A6-4D6C-3635-1BFA62CFE78C}"/>
              </a:ext>
            </a:extLst>
          </p:cNvPr>
          <p:cNvSpPr>
            <a:spLocks noGrp="1"/>
          </p:cNvSpPr>
          <p:nvPr>
            <p:ph idx="1"/>
          </p:nvPr>
        </p:nvSpPr>
        <p:spPr>
          <a:xfrm>
            <a:off x="457200" y="1578429"/>
            <a:ext cx="10759440" cy="4587706"/>
          </a:xfrm>
        </p:spPr>
        <p:txBody>
          <a:bodyPr vert="horz" lIns="91440" tIns="45720" rIns="91440" bIns="45720" rtlCol="0" anchor="t">
            <a:noAutofit/>
          </a:bodyPr>
          <a:lstStyle/>
          <a:p>
            <a:pPr marL="0" indent="0" fontAlgn="base">
              <a:buNone/>
            </a:pPr>
            <a:r>
              <a:rPr lang="en-GB" dirty="0">
                <a:highlight>
                  <a:srgbClr val="FFFFFF"/>
                </a:highlight>
              </a:rPr>
              <a:t>Successful organisations would be expected to provide the following: </a:t>
            </a:r>
          </a:p>
          <a:p>
            <a:pPr lvl="0" fontAlgn="base"/>
            <a:r>
              <a:rPr lang="en-GB" dirty="0">
                <a:highlight>
                  <a:srgbClr val="FFFFFF"/>
                </a:highlight>
              </a:rPr>
              <a:t>Informally supporting CVS organisations to engage with locality planning arms which are most appropriate to attend for that organisation, for example mental health LOIP subgroups for mental health specific organisations.  </a:t>
            </a:r>
          </a:p>
          <a:p>
            <a:pPr lvl="0" fontAlgn="base"/>
            <a:r>
              <a:rPr lang="en-GB" dirty="0">
                <a:highlight>
                  <a:srgbClr val="FFFFFF"/>
                </a:highlight>
              </a:rPr>
              <a:t>Provision of a venue for VANL locality drop in sessions and Consortia meetings. </a:t>
            </a:r>
          </a:p>
          <a:p>
            <a:pPr lvl="0" fontAlgn="base"/>
            <a:r>
              <a:rPr lang="en-GB" dirty="0">
                <a:highlight>
                  <a:srgbClr val="FFFFFF"/>
                </a:highlight>
              </a:rPr>
              <a:t>A continued commitment to champion their community through various supports and by supporting smaller CVS groups within their locality.</a:t>
            </a:r>
          </a:p>
          <a:p>
            <a:pPr marL="0" indent="0" fontAlgn="base">
              <a:buNone/>
            </a:pPr>
            <a:endParaRPr lang="en-GB" dirty="0">
              <a:highlight>
                <a:srgbClr val="FFFFFF"/>
              </a:highlight>
              <a:latin typeface="Segoe UI" panose="020B0502040204020203" pitchFamily="34" charset="0"/>
            </a:endParaRPr>
          </a:p>
          <a:p>
            <a:endParaRPr lang="en-GB" dirty="0"/>
          </a:p>
        </p:txBody>
      </p:sp>
    </p:spTree>
    <p:extLst>
      <p:ext uri="{BB962C8B-B14F-4D97-AF65-F5344CB8AC3E}">
        <p14:creationId xmlns:p14="http://schemas.microsoft.com/office/powerpoint/2010/main" val="180669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AA6A3-4067-4A7C-40C5-67754E686E54}"/>
              </a:ext>
            </a:extLst>
          </p:cNvPr>
          <p:cNvSpPr>
            <a:spLocks noGrp="1"/>
          </p:cNvSpPr>
          <p:nvPr>
            <p:ph type="title"/>
          </p:nvPr>
        </p:nvSpPr>
        <p:spPr/>
        <p:txBody>
          <a:bodyPr/>
          <a:lstStyle/>
          <a:p>
            <a:r>
              <a:rPr lang="en-GB" dirty="0"/>
              <a:t>Evaluation</a:t>
            </a:r>
          </a:p>
        </p:txBody>
      </p:sp>
      <p:sp>
        <p:nvSpPr>
          <p:cNvPr id="2" name="TextBox 1">
            <a:extLst>
              <a:ext uri="{FF2B5EF4-FFF2-40B4-BE49-F238E27FC236}">
                <a16:creationId xmlns:a16="http://schemas.microsoft.com/office/drawing/2014/main" id="{1C6615C1-0E06-4D36-871E-1664A966786C}"/>
              </a:ext>
            </a:extLst>
          </p:cNvPr>
          <p:cNvSpPr txBox="1"/>
          <p:nvPr/>
        </p:nvSpPr>
        <p:spPr>
          <a:xfrm>
            <a:off x="304801" y="1864659"/>
            <a:ext cx="11536679" cy="4801314"/>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ea typeface="Tahoma" panose="020B0604030504040204" pitchFamily="34" charset="0"/>
                <a:cs typeface="Arial" panose="020B0604020202020204" pitchFamily="34" charset="0"/>
              </a:rPr>
              <a:t>Successful applicants will be provided with guidance and support to evaluate and report on their organisation.</a:t>
            </a:r>
          </a:p>
          <a:p>
            <a:pPr marL="285750" indent="-285750">
              <a:buFont typeface="Arial" panose="020B0604020202020204" pitchFamily="34" charset="0"/>
              <a:buChar char="•"/>
            </a:pPr>
            <a:endParaRPr lang="en-GB" sz="2400" dirty="0">
              <a:latin typeface="Arial" panose="020B0604020202020204" pitchFamily="34" charset="0"/>
              <a:ea typeface="Tahoma" panose="020B060403050404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ea typeface="Tahoma" panose="020B0604030504040204" pitchFamily="34" charset="0"/>
                <a:cs typeface="Arial" panose="020B0604020202020204" pitchFamily="34" charset="0"/>
              </a:rPr>
              <a:t>All projects complete a yearly evaluation form which will primarily focus on case studies surrounding the supports the organisations provide both to other organisations and the communities they support.  </a:t>
            </a:r>
          </a:p>
          <a:p>
            <a:r>
              <a:rPr lang="en-GB" sz="2400" dirty="0">
                <a:latin typeface="Arial" panose="020B0604020202020204" pitchFamily="34" charset="0"/>
                <a:ea typeface="Tahoma" panose="020B0604030504040204" pitchFamily="34" charset="0"/>
                <a:cs typeface="Arial" panose="020B0604020202020204" pitchFamily="34" charset="0"/>
              </a:rPr>
              <a:t> </a:t>
            </a:r>
          </a:p>
          <a:p>
            <a:pPr marL="285750" indent="-285750">
              <a:buFont typeface="Arial" panose="020B0604020202020204" pitchFamily="34" charset="0"/>
              <a:buChar char="•"/>
            </a:pPr>
            <a:r>
              <a:rPr lang="en-GB" sz="2400" dirty="0">
                <a:latin typeface="Arial" panose="020B0604020202020204" pitchFamily="34" charset="0"/>
                <a:ea typeface="Tahoma" panose="020B0604030504040204" pitchFamily="34" charset="0"/>
                <a:cs typeface="Arial" panose="020B0604020202020204" pitchFamily="34" charset="0"/>
              </a:rPr>
              <a:t>Additionally, as a part of their evaluation and as an additional resource which a successful organisation will be able to use themselves, VANL staff will support successful applicants to produce a short video to showcase the supports their organisation provide. If a successful organisation would not like to be a part of the video element of their evaluation alternative arrangements will be discussed.</a:t>
            </a:r>
          </a:p>
          <a:p>
            <a:endParaRPr lang="en-GB" dirty="0"/>
          </a:p>
        </p:txBody>
      </p:sp>
    </p:spTree>
    <p:extLst>
      <p:ext uri="{BB962C8B-B14F-4D97-AF65-F5344CB8AC3E}">
        <p14:creationId xmlns:p14="http://schemas.microsoft.com/office/powerpoint/2010/main" val="229726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3BEA4C-A94F-5FE7-D823-23CBF0A95DF9}"/>
              </a:ext>
            </a:extLst>
          </p:cNvPr>
          <p:cNvSpPr>
            <a:spLocks noGrp="1"/>
          </p:cNvSpPr>
          <p:nvPr>
            <p:ph type="title"/>
          </p:nvPr>
        </p:nvSpPr>
        <p:spPr/>
        <p:txBody>
          <a:bodyPr/>
          <a:lstStyle/>
          <a:p>
            <a:r>
              <a:rPr lang="en-GB" dirty="0">
                <a:latin typeface="Arial"/>
                <a:cs typeface="Arial"/>
              </a:rPr>
              <a:t>Application Support</a:t>
            </a:r>
            <a:endParaRPr lang="en-GB" dirty="0"/>
          </a:p>
        </p:txBody>
      </p:sp>
    </p:spTree>
    <p:extLst>
      <p:ext uri="{BB962C8B-B14F-4D97-AF65-F5344CB8AC3E}">
        <p14:creationId xmlns:p14="http://schemas.microsoft.com/office/powerpoint/2010/main" val="45068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031C57-EED1-5E5D-13D4-EBDC28BE42D8}"/>
              </a:ext>
            </a:extLst>
          </p:cNvPr>
          <p:cNvSpPr>
            <a:spLocks noGrp="1"/>
          </p:cNvSpPr>
          <p:nvPr>
            <p:ph type="title"/>
          </p:nvPr>
        </p:nvSpPr>
        <p:spPr/>
        <p:txBody>
          <a:bodyPr/>
          <a:lstStyle/>
          <a:p>
            <a:r>
              <a:rPr lang="en-GB" dirty="0"/>
              <a:t>Section 1</a:t>
            </a:r>
          </a:p>
        </p:txBody>
      </p:sp>
      <p:pic>
        <p:nvPicPr>
          <p:cNvPr id="2" name="Picture 1">
            <a:extLst>
              <a:ext uri="{FF2B5EF4-FFF2-40B4-BE49-F238E27FC236}">
                <a16:creationId xmlns:a16="http://schemas.microsoft.com/office/drawing/2014/main" id="{65B27BE7-C8BF-410C-A417-9AAC07DA5785}"/>
              </a:ext>
            </a:extLst>
          </p:cNvPr>
          <p:cNvPicPr>
            <a:picLocks noChangeAspect="1"/>
          </p:cNvPicPr>
          <p:nvPr/>
        </p:nvPicPr>
        <p:blipFill>
          <a:blip r:embed="rId2"/>
          <a:stretch>
            <a:fillRect/>
          </a:stretch>
        </p:blipFill>
        <p:spPr>
          <a:xfrm>
            <a:off x="268942" y="1464896"/>
            <a:ext cx="11026588" cy="5030324"/>
          </a:xfrm>
          <a:prstGeom prst="rect">
            <a:avLst/>
          </a:prstGeom>
        </p:spPr>
      </p:pic>
      <p:cxnSp>
        <p:nvCxnSpPr>
          <p:cNvPr id="6" name="Straight Arrow Connector 5">
            <a:extLst>
              <a:ext uri="{FF2B5EF4-FFF2-40B4-BE49-F238E27FC236}">
                <a16:creationId xmlns:a16="http://schemas.microsoft.com/office/drawing/2014/main" id="{2AFBFFC4-667A-4182-9BE6-7DC2D0F41AD3}"/>
              </a:ext>
            </a:extLst>
          </p:cNvPr>
          <p:cNvCxnSpPr>
            <a:cxnSpLocks/>
          </p:cNvCxnSpPr>
          <p:nvPr/>
        </p:nvCxnSpPr>
        <p:spPr>
          <a:xfrm flipH="1" flipV="1">
            <a:off x="3810003" y="5965723"/>
            <a:ext cx="639532" cy="39532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D092616F-8C86-4D3C-8AAF-68E40E21BA99}"/>
              </a:ext>
            </a:extLst>
          </p:cNvPr>
          <p:cNvSpPr txBox="1"/>
          <p:nvPr/>
        </p:nvSpPr>
        <p:spPr>
          <a:xfrm>
            <a:off x="4449535" y="6243469"/>
            <a:ext cx="6559841" cy="584775"/>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The organisation must support/be open to all residents within the locality they are applying to within the services they provide</a:t>
            </a:r>
          </a:p>
        </p:txBody>
      </p:sp>
    </p:spTree>
    <p:extLst>
      <p:ext uri="{BB962C8B-B14F-4D97-AF65-F5344CB8AC3E}">
        <p14:creationId xmlns:p14="http://schemas.microsoft.com/office/powerpoint/2010/main" val="97220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7C5A9-C5FF-FAEE-F226-84674ACE9145}"/>
              </a:ext>
            </a:extLst>
          </p:cNvPr>
          <p:cNvSpPr>
            <a:spLocks noGrp="1"/>
          </p:cNvSpPr>
          <p:nvPr>
            <p:ph type="title"/>
          </p:nvPr>
        </p:nvSpPr>
        <p:spPr/>
        <p:txBody>
          <a:bodyPr/>
          <a:lstStyle/>
          <a:p>
            <a:r>
              <a:rPr lang="en-US" dirty="0">
                <a:latin typeface="Arial"/>
                <a:cs typeface="Arial"/>
              </a:rPr>
              <a:t>Section 2</a:t>
            </a:r>
          </a:p>
          <a:p>
            <a:endParaRPr lang="en-US" dirty="0"/>
          </a:p>
        </p:txBody>
      </p:sp>
      <p:pic>
        <p:nvPicPr>
          <p:cNvPr id="4" name="Picture 3">
            <a:extLst>
              <a:ext uri="{FF2B5EF4-FFF2-40B4-BE49-F238E27FC236}">
                <a16:creationId xmlns:a16="http://schemas.microsoft.com/office/drawing/2014/main" id="{F80CB544-CA91-4A7B-92AF-1A5805B4EFAF}"/>
              </a:ext>
            </a:extLst>
          </p:cNvPr>
          <p:cNvPicPr>
            <a:picLocks noChangeAspect="1"/>
          </p:cNvPicPr>
          <p:nvPr/>
        </p:nvPicPr>
        <p:blipFill>
          <a:blip r:embed="rId2"/>
          <a:stretch>
            <a:fillRect/>
          </a:stretch>
        </p:blipFill>
        <p:spPr>
          <a:xfrm>
            <a:off x="152400" y="1577266"/>
            <a:ext cx="11340353" cy="4886807"/>
          </a:xfrm>
          <a:prstGeom prst="rect">
            <a:avLst/>
          </a:prstGeom>
        </p:spPr>
      </p:pic>
      <p:sp>
        <p:nvSpPr>
          <p:cNvPr id="3" name="TextBox 2">
            <a:extLst>
              <a:ext uri="{FF2B5EF4-FFF2-40B4-BE49-F238E27FC236}">
                <a16:creationId xmlns:a16="http://schemas.microsoft.com/office/drawing/2014/main" id="{2FFC5317-DF6A-4E14-8BF7-CCE9D32889AD}"/>
              </a:ext>
            </a:extLst>
          </p:cNvPr>
          <p:cNvSpPr txBox="1"/>
          <p:nvPr/>
        </p:nvSpPr>
        <p:spPr>
          <a:xfrm>
            <a:off x="551092" y="2852928"/>
            <a:ext cx="8867228" cy="923330"/>
          </a:xfrm>
          <a:prstGeom prst="rect">
            <a:avLst/>
          </a:prstGeom>
          <a:noFill/>
        </p:spPr>
        <p:txBody>
          <a:bodyPr wrap="square" rtlCol="0">
            <a:spAutoFit/>
          </a:bodyPr>
          <a:lstStyle/>
          <a:p>
            <a:r>
              <a:rPr lang="en-GB" dirty="0">
                <a:solidFill>
                  <a:schemeClr val="accent1"/>
                </a:solidFill>
                <a:latin typeface="Tahoma" panose="020B0604030504040204" pitchFamily="34" charset="0"/>
                <a:ea typeface="Tahoma" panose="020B0604030504040204" pitchFamily="34" charset="0"/>
                <a:cs typeface="Tahoma" panose="020B0604030504040204" pitchFamily="34" charset="0"/>
              </a:rPr>
              <a:t>Example- </a:t>
            </a:r>
          </a:p>
          <a:p>
            <a:pPr marL="285750" indent="-285750">
              <a:buFont typeface="Arial" panose="020B0604020202020204" pitchFamily="34" charset="0"/>
              <a:buChar char="•"/>
            </a:pPr>
            <a:r>
              <a:rPr lang="en-GB" dirty="0">
                <a:solidFill>
                  <a:schemeClr val="accent1"/>
                </a:solidFill>
                <a:latin typeface="Tahoma" panose="020B0604030504040204" pitchFamily="34" charset="0"/>
                <a:ea typeface="Tahoma" panose="020B0604030504040204" pitchFamily="34" charset="0"/>
                <a:cs typeface="Tahoma" panose="020B0604030504040204" pitchFamily="34" charset="0"/>
              </a:rPr>
              <a:t>Befriending service for men that meets fortnightly</a:t>
            </a:r>
          </a:p>
          <a:p>
            <a:pPr marL="285750" indent="-285750">
              <a:buFont typeface="Arial" panose="020B0604020202020204" pitchFamily="34" charset="0"/>
              <a:buChar char="•"/>
            </a:pPr>
            <a:r>
              <a:rPr lang="en-GB" dirty="0">
                <a:solidFill>
                  <a:schemeClr val="accent1"/>
                </a:solidFill>
                <a:latin typeface="Tahoma" panose="020B0604030504040204" pitchFamily="34" charset="0"/>
                <a:ea typeface="Tahoma" panose="020B0604030504040204" pitchFamily="34" charset="0"/>
                <a:cs typeface="Tahoma" panose="020B0604030504040204" pitchFamily="34" charset="0"/>
              </a:rPr>
              <a:t>Community Café open every day between 9-4</a:t>
            </a:r>
          </a:p>
        </p:txBody>
      </p:sp>
      <p:sp>
        <p:nvSpPr>
          <p:cNvPr id="5" name="TextBox 4">
            <a:extLst>
              <a:ext uri="{FF2B5EF4-FFF2-40B4-BE49-F238E27FC236}">
                <a16:creationId xmlns:a16="http://schemas.microsoft.com/office/drawing/2014/main" id="{345F8475-DFF6-4465-88A9-F92D59FB40F0}"/>
              </a:ext>
            </a:extLst>
          </p:cNvPr>
          <p:cNvSpPr txBox="1"/>
          <p:nvPr/>
        </p:nvSpPr>
        <p:spPr>
          <a:xfrm>
            <a:off x="457200" y="4908714"/>
            <a:ext cx="10277856" cy="1661993"/>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chemeClr val="accent1"/>
                </a:solidFill>
                <a:latin typeface="Tahoma" panose="020B0604030504040204" pitchFamily="34" charset="0"/>
                <a:ea typeface="Tahoma" panose="020B0604030504040204" pitchFamily="34" charset="0"/>
                <a:cs typeface="Tahoma" panose="020B0604030504040204" pitchFamily="34" charset="0"/>
              </a:rPr>
              <a:t>Which age ranges are your services open to?</a:t>
            </a:r>
          </a:p>
          <a:p>
            <a:pPr marL="285750" indent="-285750">
              <a:buFont typeface="Arial" panose="020B0604020202020204" pitchFamily="34" charset="0"/>
              <a:buChar char="•"/>
            </a:pPr>
            <a:r>
              <a:rPr lang="en-GB" sz="1600" dirty="0">
                <a:solidFill>
                  <a:schemeClr val="accent1"/>
                </a:solidFill>
                <a:latin typeface="Tahoma" panose="020B0604030504040204" pitchFamily="34" charset="0"/>
                <a:ea typeface="Tahoma" panose="020B0604030504040204" pitchFamily="34" charset="0"/>
                <a:cs typeface="Tahoma" panose="020B0604030504040204" pitchFamily="34" charset="0"/>
              </a:rPr>
              <a:t>If your locality has sub localities such as the villages surrounding Airdrie do you have services/attendees from this area?</a:t>
            </a:r>
          </a:p>
          <a:p>
            <a:pPr marL="285750" indent="-285750">
              <a:buFont typeface="Arial" panose="020B0604020202020204" pitchFamily="34" charset="0"/>
              <a:buChar char="•"/>
            </a:pPr>
            <a:r>
              <a:rPr lang="en-GB" sz="1600" dirty="0">
                <a:solidFill>
                  <a:schemeClr val="accent1"/>
                </a:solidFill>
                <a:latin typeface="Tahoma" panose="020B0604030504040204" pitchFamily="34" charset="0"/>
                <a:ea typeface="Tahoma" panose="020B0604030504040204" pitchFamily="34" charset="0"/>
                <a:cs typeface="Tahoma" panose="020B0604030504040204" pitchFamily="34" charset="0"/>
              </a:rPr>
              <a:t>Do you target specific communities with some of your services e.g. gender or condition specific services attached to your wider work</a:t>
            </a:r>
          </a:p>
          <a:p>
            <a:endParaRPr lang="en-GB"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2747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9C46E-ACA2-2609-9A44-8747DFA887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8C3566-76D8-6038-A653-ACDA20D1D746}"/>
              </a:ext>
            </a:extLst>
          </p:cNvPr>
          <p:cNvSpPr>
            <a:spLocks noGrp="1"/>
          </p:cNvSpPr>
          <p:nvPr>
            <p:ph type="title"/>
          </p:nvPr>
        </p:nvSpPr>
        <p:spPr/>
        <p:txBody>
          <a:bodyPr/>
          <a:lstStyle/>
          <a:p>
            <a:r>
              <a:rPr lang="en-US" dirty="0">
                <a:latin typeface="Arial"/>
                <a:cs typeface="Arial"/>
              </a:rPr>
              <a:t>Section 3</a:t>
            </a:r>
            <a:endParaRPr lang="en-US" dirty="0">
              <a:solidFill>
                <a:srgbClr val="FFFFFF"/>
              </a:solidFill>
              <a:latin typeface="Arial"/>
              <a:cs typeface="Arial"/>
            </a:endParaRPr>
          </a:p>
          <a:p>
            <a:endParaRPr lang="en-US" dirty="0">
              <a:latin typeface="Arial"/>
              <a:cs typeface="Arial"/>
            </a:endParaRPr>
          </a:p>
          <a:p>
            <a:endParaRPr lang="en-US" dirty="0"/>
          </a:p>
        </p:txBody>
      </p:sp>
      <p:pic>
        <p:nvPicPr>
          <p:cNvPr id="4" name="Picture 3">
            <a:extLst>
              <a:ext uri="{FF2B5EF4-FFF2-40B4-BE49-F238E27FC236}">
                <a16:creationId xmlns:a16="http://schemas.microsoft.com/office/drawing/2014/main" id="{59681947-FE80-4FDA-B212-5E2B352F5753}"/>
              </a:ext>
            </a:extLst>
          </p:cNvPr>
          <p:cNvPicPr>
            <a:picLocks noChangeAspect="1"/>
          </p:cNvPicPr>
          <p:nvPr/>
        </p:nvPicPr>
        <p:blipFill>
          <a:blip r:embed="rId2"/>
          <a:stretch>
            <a:fillRect/>
          </a:stretch>
        </p:blipFill>
        <p:spPr>
          <a:xfrm>
            <a:off x="268941" y="1570154"/>
            <a:ext cx="10856259" cy="5287846"/>
          </a:xfrm>
          <a:prstGeom prst="rect">
            <a:avLst/>
          </a:prstGeom>
        </p:spPr>
      </p:pic>
    </p:spTree>
    <p:extLst>
      <p:ext uri="{BB962C8B-B14F-4D97-AF65-F5344CB8AC3E}">
        <p14:creationId xmlns:p14="http://schemas.microsoft.com/office/powerpoint/2010/main" val="129791415"/>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3353BE3847F44EB736EFD88A38065F" ma:contentTypeVersion="19" ma:contentTypeDescription="Create a new document." ma:contentTypeScope="" ma:versionID="2ca8922d114cda91837607745a076ba6">
  <xsd:schema xmlns:xsd="http://www.w3.org/2001/XMLSchema" xmlns:xs="http://www.w3.org/2001/XMLSchema" xmlns:p="http://schemas.microsoft.com/office/2006/metadata/properties" xmlns:ns2="055be640-36f5-4a0d-bcb1-8db267bd70c6" xmlns:ns3="c387343a-69be-4b24-858f-e4fd717b9f39" targetNamespace="http://schemas.microsoft.com/office/2006/metadata/properties" ma:root="true" ma:fieldsID="397c777de46d018d512fb5201104c25e" ns2:_="" ns3:_="">
    <xsd:import namespace="055be640-36f5-4a0d-bcb1-8db267bd70c6"/>
    <xsd:import namespace="c387343a-69be-4b24-858f-e4fd717b9f3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5be640-36f5-4a0d-bcb1-8db267bd70c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5fd311-d220-47f4-8a5a-00eb6ed522dc}" ma:internalName="TaxCatchAll" ma:showField="CatchAllData" ma:web="055be640-36f5-4a0d-bcb1-8db267bd70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387343a-69be-4b24-858f-e4fd717b9f3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53f7119-edef-4623-88cb-99ddee0a47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387343a-69be-4b24-858f-e4fd717b9f39">
      <Terms xmlns="http://schemas.microsoft.com/office/infopath/2007/PartnerControls"/>
    </lcf76f155ced4ddcb4097134ff3c332f>
    <TaxCatchAll xmlns="055be640-36f5-4a0d-bcb1-8db267bd70c6" xsi:nil="true"/>
    <SharedWithUsers xmlns="055be640-36f5-4a0d-bcb1-8db267bd70c6">
      <UserInfo>
        <DisplayName>Craig Anderson</DisplayName>
        <AccountId>12</AccountId>
        <AccountType/>
      </UserInfo>
      <UserInfo>
        <DisplayName>Grant McLean</DisplayName>
        <AccountId>21</AccountId>
        <AccountType/>
      </UserInfo>
      <UserInfo>
        <DisplayName>Maddy Halliday</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E6E1B9-83E4-42B4-8C58-24E1AAC0B2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5be640-36f5-4a0d-bcb1-8db267bd70c6"/>
    <ds:schemaRef ds:uri="c387343a-69be-4b24-858f-e4fd717b9f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FB111F-8BA1-4A5C-81E5-B17B4E077CE0}">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dcmitype/"/>
    <ds:schemaRef ds:uri="c387343a-69be-4b24-858f-e4fd717b9f39"/>
    <ds:schemaRef ds:uri="055be640-36f5-4a0d-bcb1-8db267bd70c6"/>
    <ds:schemaRef ds:uri="http://purl.org/dc/elements/1.1/"/>
  </ds:schemaRefs>
</ds:datastoreItem>
</file>

<file path=customXml/itemProps3.xml><?xml version="1.0" encoding="utf-8"?>
<ds:datastoreItem xmlns:ds="http://schemas.openxmlformats.org/officeDocument/2006/customXml" ds:itemID="{2E416FF1-1D2A-4E00-A6E4-220226BF89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711</TotalTime>
  <Words>640</Words>
  <Application>Microsoft Office PowerPoint</Application>
  <PresentationFormat>Widescreen</PresentationFormat>
  <Paragraphs>69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Segoe UI</vt:lpstr>
      <vt:lpstr>Tahoma</vt:lpstr>
      <vt:lpstr>Office Theme</vt:lpstr>
      <vt:lpstr>Community Anchor Organisation Development Fund</vt:lpstr>
      <vt:lpstr>Background</vt:lpstr>
      <vt:lpstr>Funds Purpose</vt:lpstr>
      <vt:lpstr>Expectations</vt:lpstr>
      <vt:lpstr>Evaluation</vt:lpstr>
      <vt:lpstr>Application Support</vt:lpstr>
      <vt:lpstr>Section 1</vt:lpstr>
      <vt:lpstr>Section 2 </vt:lpstr>
      <vt:lpstr>Section 3  </vt:lpstr>
      <vt:lpstr>Section 4  </vt:lpstr>
      <vt:lpstr>Timeline  </vt:lpstr>
      <vt:lpstr>Next Steps  </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Bennett</dc:creator>
  <cp:lastModifiedBy>Marta Szczepanska</cp:lastModifiedBy>
  <cp:revision>162</cp:revision>
  <dcterms:created xsi:type="dcterms:W3CDTF">2023-05-11T13:17:23Z</dcterms:created>
  <dcterms:modified xsi:type="dcterms:W3CDTF">2026-02-06T12:46:09Z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0x010100123353BE3847F44EB736EFD88A38065F</vt:lpwstr>
  </property>
  <property fmtid="{D5CDD505-2E9C-101B-9397-08002B2CF9AE}" pid="3" name="MediaServiceImageTags">
    <vt:lpwstr/>
  </property>
</Properties>
</file>