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62" r:id="rId5"/>
    <p:sldId id="260" r:id="rId6"/>
    <p:sldId id="256" r:id="rId7"/>
    <p:sldId id="257" r:id="rId8"/>
    <p:sldId id="258" r:id="rId9"/>
    <p:sldId id="263" r:id="rId10"/>
    <p:sldId id="264" r:id="rId11"/>
    <p:sldId id="25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66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045CF7-FDF6-4853-B89E-7D2A8EC0BA43}" type="datetimeFigureOut">
              <a:rPr lang="en-GB" smtClean="0"/>
              <a:t>01/04/2024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65EEDF-03D4-4E83-9D8C-E726A0DB1160}" type="slidenum">
              <a:rPr lang="en-GB" smtClean="0"/>
              <a:t>‹#›</a:t>
            </a:fld>
            <a:endParaRPr lang="en-GB"/>
          </a:p>
        </p:txBody>
      </p:sp>
    </p:spTree>
    <p:extLst>
      <p:ext uri="{BB962C8B-B14F-4D97-AF65-F5344CB8AC3E}">
        <p14:creationId xmlns:p14="http://schemas.microsoft.com/office/powerpoint/2010/main" val="4142682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8D788-3969-4326-A9F5-A3EC274B4F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E04D340-6B99-47EA-884A-413CC6C020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16FCA43-BBF4-49AF-BE7A-D03525295A93}"/>
              </a:ext>
            </a:extLst>
          </p:cNvPr>
          <p:cNvSpPr>
            <a:spLocks noGrp="1"/>
          </p:cNvSpPr>
          <p:nvPr>
            <p:ph type="dt" sz="half" idx="10"/>
          </p:nvPr>
        </p:nvSpPr>
        <p:spPr/>
        <p:txBody>
          <a:bodyPr/>
          <a:lstStyle/>
          <a:p>
            <a:fld id="{D6F7C496-5905-4327-9B5F-18B192A03A1E}" type="datetime1">
              <a:rPr lang="en-GB" smtClean="0"/>
              <a:t>01/04/2024</a:t>
            </a:fld>
            <a:endParaRPr lang="en-GB" dirty="0"/>
          </a:p>
        </p:txBody>
      </p:sp>
      <p:sp>
        <p:nvSpPr>
          <p:cNvPr id="5" name="Footer Placeholder 4">
            <a:extLst>
              <a:ext uri="{FF2B5EF4-FFF2-40B4-BE49-F238E27FC236}">
                <a16:creationId xmlns:a16="http://schemas.microsoft.com/office/drawing/2014/main" id="{D545316C-E2DC-435E-B557-9A3842371DB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5C436FA-5830-49CC-8B62-BAD81AB9164F}"/>
              </a:ext>
            </a:extLst>
          </p:cNvPr>
          <p:cNvSpPr>
            <a:spLocks noGrp="1"/>
          </p:cNvSpPr>
          <p:nvPr>
            <p:ph type="sldNum" sz="quarter" idx="12"/>
          </p:nvPr>
        </p:nvSpPr>
        <p:spPr/>
        <p:txBody>
          <a:bodyPr/>
          <a:lstStyle/>
          <a:p>
            <a:fld id="{D23854DD-7590-402A-8464-1E25E4CF5B3B}" type="slidenum">
              <a:rPr lang="en-GB" smtClean="0"/>
              <a:t>‹#›</a:t>
            </a:fld>
            <a:endParaRPr lang="en-GB" dirty="0"/>
          </a:p>
        </p:txBody>
      </p:sp>
    </p:spTree>
    <p:extLst>
      <p:ext uri="{BB962C8B-B14F-4D97-AF65-F5344CB8AC3E}">
        <p14:creationId xmlns:p14="http://schemas.microsoft.com/office/powerpoint/2010/main" val="3107432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C54E5-EBEB-4E25-92D1-E39E383BA6E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6BC188-73B9-4ABA-8AF1-D7FBC941792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A0B1FA-B74F-4DE5-A403-6DAA8A611A27}"/>
              </a:ext>
            </a:extLst>
          </p:cNvPr>
          <p:cNvSpPr>
            <a:spLocks noGrp="1"/>
          </p:cNvSpPr>
          <p:nvPr>
            <p:ph type="dt" sz="half" idx="10"/>
          </p:nvPr>
        </p:nvSpPr>
        <p:spPr/>
        <p:txBody>
          <a:bodyPr/>
          <a:lstStyle/>
          <a:p>
            <a:fld id="{442E296E-F4E6-40E5-A5A1-61167B4BD3EC}" type="datetime1">
              <a:rPr lang="en-GB" smtClean="0"/>
              <a:t>01/04/2024</a:t>
            </a:fld>
            <a:endParaRPr lang="en-GB" dirty="0"/>
          </a:p>
        </p:txBody>
      </p:sp>
      <p:sp>
        <p:nvSpPr>
          <p:cNvPr id="5" name="Footer Placeholder 4">
            <a:extLst>
              <a:ext uri="{FF2B5EF4-FFF2-40B4-BE49-F238E27FC236}">
                <a16:creationId xmlns:a16="http://schemas.microsoft.com/office/drawing/2014/main" id="{F7C54891-D03D-419C-B164-26A16C0FD43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6C1FF6D-AB87-4FCC-B6E2-9A5E13C16B76}"/>
              </a:ext>
            </a:extLst>
          </p:cNvPr>
          <p:cNvSpPr>
            <a:spLocks noGrp="1"/>
          </p:cNvSpPr>
          <p:nvPr>
            <p:ph type="sldNum" sz="quarter" idx="12"/>
          </p:nvPr>
        </p:nvSpPr>
        <p:spPr/>
        <p:txBody>
          <a:bodyPr/>
          <a:lstStyle/>
          <a:p>
            <a:fld id="{D23854DD-7590-402A-8464-1E25E4CF5B3B}" type="slidenum">
              <a:rPr lang="en-GB" smtClean="0"/>
              <a:t>‹#›</a:t>
            </a:fld>
            <a:endParaRPr lang="en-GB" dirty="0"/>
          </a:p>
        </p:txBody>
      </p:sp>
    </p:spTree>
    <p:extLst>
      <p:ext uri="{BB962C8B-B14F-4D97-AF65-F5344CB8AC3E}">
        <p14:creationId xmlns:p14="http://schemas.microsoft.com/office/powerpoint/2010/main" val="2884757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03BCE8-3B10-42D1-BC66-0B33A7F16A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137CAF6-CC64-44FF-A577-241C2830A51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C072A5-14F9-446D-934E-FEEDA25C62FF}"/>
              </a:ext>
            </a:extLst>
          </p:cNvPr>
          <p:cNvSpPr>
            <a:spLocks noGrp="1"/>
          </p:cNvSpPr>
          <p:nvPr>
            <p:ph type="dt" sz="half" idx="10"/>
          </p:nvPr>
        </p:nvSpPr>
        <p:spPr/>
        <p:txBody>
          <a:bodyPr/>
          <a:lstStyle/>
          <a:p>
            <a:fld id="{7DE6CEAC-45FE-47EB-A31A-D3087B587ACF}" type="datetime1">
              <a:rPr lang="en-GB" smtClean="0"/>
              <a:t>01/04/2024</a:t>
            </a:fld>
            <a:endParaRPr lang="en-GB" dirty="0"/>
          </a:p>
        </p:txBody>
      </p:sp>
      <p:sp>
        <p:nvSpPr>
          <p:cNvPr id="5" name="Footer Placeholder 4">
            <a:extLst>
              <a:ext uri="{FF2B5EF4-FFF2-40B4-BE49-F238E27FC236}">
                <a16:creationId xmlns:a16="http://schemas.microsoft.com/office/drawing/2014/main" id="{651F38A9-6A16-4565-A282-CA455B85714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3C2C4E8-7532-4297-87EC-C5280EC0D36E}"/>
              </a:ext>
            </a:extLst>
          </p:cNvPr>
          <p:cNvSpPr>
            <a:spLocks noGrp="1"/>
          </p:cNvSpPr>
          <p:nvPr>
            <p:ph type="sldNum" sz="quarter" idx="12"/>
          </p:nvPr>
        </p:nvSpPr>
        <p:spPr/>
        <p:txBody>
          <a:bodyPr/>
          <a:lstStyle/>
          <a:p>
            <a:fld id="{D23854DD-7590-402A-8464-1E25E4CF5B3B}" type="slidenum">
              <a:rPr lang="en-GB" smtClean="0"/>
              <a:t>‹#›</a:t>
            </a:fld>
            <a:endParaRPr lang="en-GB" dirty="0"/>
          </a:p>
        </p:txBody>
      </p:sp>
    </p:spTree>
    <p:extLst>
      <p:ext uri="{BB962C8B-B14F-4D97-AF65-F5344CB8AC3E}">
        <p14:creationId xmlns:p14="http://schemas.microsoft.com/office/powerpoint/2010/main" val="2699274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3CD81-6B41-48C1-8DFA-8173EAAD07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154038-BCB3-4ED9-A1E8-BAAA2396D3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CA670A-24DB-4B37-95B8-C5DB109D233D}"/>
              </a:ext>
            </a:extLst>
          </p:cNvPr>
          <p:cNvSpPr>
            <a:spLocks noGrp="1"/>
          </p:cNvSpPr>
          <p:nvPr>
            <p:ph type="dt" sz="half" idx="10"/>
          </p:nvPr>
        </p:nvSpPr>
        <p:spPr/>
        <p:txBody>
          <a:bodyPr/>
          <a:lstStyle/>
          <a:p>
            <a:fld id="{3016385C-644A-41AC-8A4B-594C305AB99D}" type="datetime1">
              <a:rPr lang="en-GB" smtClean="0"/>
              <a:t>01/04/2024</a:t>
            </a:fld>
            <a:endParaRPr lang="en-GB" dirty="0"/>
          </a:p>
        </p:txBody>
      </p:sp>
      <p:sp>
        <p:nvSpPr>
          <p:cNvPr id="5" name="Footer Placeholder 4">
            <a:extLst>
              <a:ext uri="{FF2B5EF4-FFF2-40B4-BE49-F238E27FC236}">
                <a16:creationId xmlns:a16="http://schemas.microsoft.com/office/drawing/2014/main" id="{B2933296-5A38-43DE-BB14-C680D507C10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684E6C8-5A92-4724-BA49-BC657214946F}"/>
              </a:ext>
            </a:extLst>
          </p:cNvPr>
          <p:cNvSpPr>
            <a:spLocks noGrp="1"/>
          </p:cNvSpPr>
          <p:nvPr>
            <p:ph type="sldNum" sz="quarter" idx="12"/>
          </p:nvPr>
        </p:nvSpPr>
        <p:spPr/>
        <p:txBody>
          <a:bodyPr/>
          <a:lstStyle/>
          <a:p>
            <a:fld id="{D23854DD-7590-402A-8464-1E25E4CF5B3B}" type="slidenum">
              <a:rPr lang="en-GB" smtClean="0"/>
              <a:t>‹#›</a:t>
            </a:fld>
            <a:endParaRPr lang="en-GB" dirty="0"/>
          </a:p>
        </p:txBody>
      </p:sp>
    </p:spTree>
    <p:extLst>
      <p:ext uri="{BB962C8B-B14F-4D97-AF65-F5344CB8AC3E}">
        <p14:creationId xmlns:p14="http://schemas.microsoft.com/office/powerpoint/2010/main" val="4006029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E5E10-B3E5-402B-9F3D-5721946BFD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6553968-4386-46D3-9688-CE7F37DE4A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6E03F1C-25B6-4606-A5B6-E96CFA54B987}"/>
              </a:ext>
            </a:extLst>
          </p:cNvPr>
          <p:cNvSpPr>
            <a:spLocks noGrp="1"/>
          </p:cNvSpPr>
          <p:nvPr>
            <p:ph type="dt" sz="half" idx="10"/>
          </p:nvPr>
        </p:nvSpPr>
        <p:spPr/>
        <p:txBody>
          <a:bodyPr/>
          <a:lstStyle/>
          <a:p>
            <a:fld id="{53AC42AF-F405-4B40-B2F0-F11E51C5D47F}" type="datetime1">
              <a:rPr lang="en-GB" smtClean="0"/>
              <a:t>01/04/2024</a:t>
            </a:fld>
            <a:endParaRPr lang="en-GB" dirty="0"/>
          </a:p>
        </p:txBody>
      </p:sp>
      <p:sp>
        <p:nvSpPr>
          <p:cNvPr id="5" name="Footer Placeholder 4">
            <a:extLst>
              <a:ext uri="{FF2B5EF4-FFF2-40B4-BE49-F238E27FC236}">
                <a16:creationId xmlns:a16="http://schemas.microsoft.com/office/drawing/2014/main" id="{76593A76-7AF9-40AF-A3B9-C86CED440D2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DB368E8-CD5B-4EC3-8D94-D94EC3D3D36E}"/>
              </a:ext>
            </a:extLst>
          </p:cNvPr>
          <p:cNvSpPr>
            <a:spLocks noGrp="1"/>
          </p:cNvSpPr>
          <p:nvPr>
            <p:ph type="sldNum" sz="quarter" idx="12"/>
          </p:nvPr>
        </p:nvSpPr>
        <p:spPr/>
        <p:txBody>
          <a:bodyPr/>
          <a:lstStyle/>
          <a:p>
            <a:fld id="{D23854DD-7590-402A-8464-1E25E4CF5B3B}" type="slidenum">
              <a:rPr lang="en-GB" smtClean="0"/>
              <a:t>‹#›</a:t>
            </a:fld>
            <a:endParaRPr lang="en-GB" dirty="0"/>
          </a:p>
        </p:txBody>
      </p:sp>
    </p:spTree>
    <p:extLst>
      <p:ext uri="{BB962C8B-B14F-4D97-AF65-F5344CB8AC3E}">
        <p14:creationId xmlns:p14="http://schemas.microsoft.com/office/powerpoint/2010/main" val="3385402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0420F-1E9E-4010-97A7-53F2717789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A1DF27-3AC6-4483-A0D0-225F1376399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67AF647-2F9D-4A45-9B20-799BE5A481B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C91B453-1750-4DBE-B70B-2F293ED8B291}"/>
              </a:ext>
            </a:extLst>
          </p:cNvPr>
          <p:cNvSpPr>
            <a:spLocks noGrp="1"/>
          </p:cNvSpPr>
          <p:nvPr>
            <p:ph type="dt" sz="half" idx="10"/>
          </p:nvPr>
        </p:nvSpPr>
        <p:spPr/>
        <p:txBody>
          <a:bodyPr/>
          <a:lstStyle/>
          <a:p>
            <a:fld id="{7D628D64-3AAA-4155-B686-4CCF2A1BB3E1}" type="datetime1">
              <a:rPr lang="en-GB" smtClean="0"/>
              <a:t>01/04/2024</a:t>
            </a:fld>
            <a:endParaRPr lang="en-GB" dirty="0"/>
          </a:p>
        </p:txBody>
      </p:sp>
      <p:sp>
        <p:nvSpPr>
          <p:cNvPr id="6" name="Footer Placeholder 5">
            <a:extLst>
              <a:ext uri="{FF2B5EF4-FFF2-40B4-BE49-F238E27FC236}">
                <a16:creationId xmlns:a16="http://schemas.microsoft.com/office/drawing/2014/main" id="{B858D525-646C-42EB-8520-8B4B51C7FD3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27C3C6B-FFCB-4665-BEBB-314C93D992FB}"/>
              </a:ext>
            </a:extLst>
          </p:cNvPr>
          <p:cNvSpPr>
            <a:spLocks noGrp="1"/>
          </p:cNvSpPr>
          <p:nvPr>
            <p:ph type="sldNum" sz="quarter" idx="12"/>
          </p:nvPr>
        </p:nvSpPr>
        <p:spPr/>
        <p:txBody>
          <a:bodyPr/>
          <a:lstStyle/>
          <a:p>
            <a:fld id="{D23854DD-7590-402A-8464-1E25E4CF5B3B}" type="slidenum">
              <a:rPr lang="en-GB" smtClean="0"/>
              <a:t>‹#›</a:t>
            </a:fld>
            <a:endParaRPr lang="en-GB" dirty="0"/>
          </a:p>
        </p:txBody>
      </p:sp>
    </p:spTree>
    <p:extLst>
      <p:ext uri="{BB962C8B-B14F-4D97-AF65-F5344CB8AC3E}">
        <p14:creationId xmlns:p14="http://schemas.microsoft.com/office/powerpoint/2010/main" val="1588907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E4C80-45BE-411E-A45F-8A77038242F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B4A374-9BBB-4DAA-AB5D-9801DFA64D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004828E-EA7D-4F1E-BB0D-9438B87CDD1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988E1B2-1298-46AB-B356-CD7B0321B6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80C83FA-0F42-4EA7-A5E1-340C0796947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66FE0FF-4D1A-4F24-8843-E6783147A00D}"/>
              </a:ext>
            </a:extLst>
          </p:cNvPr>
          <p:cNvSpPr>
            <a:spLocks noGrp="1"/>
          </p:cNvSpPr>
          <p:nvPr>
            <p:ph type="dt" sz="half" idx="10"/>
          </p:nvPr>
        </p:nvSpPr>
        <p:spPr/>
        <p:txBody>
          <a:bodyPr/>
          <a:lstStyle/>
          <a:p>
            <a:fld id="{D6DF9A97-A4E9-48A6-8B36-64F945F1AF94}" type="datetime1">
              <a:rPr lang="en-GB" smtClean="0"/>
              <a:t>01/04/2024</a:t>
            </a:fld>
            <a:endParaRPr lang="en-GB" dirty="0"/>
          </a:p>
        </p:txBody>
      </p:sp>
      <p:sp>
        <p:nvSpPr>
          <p:cNvPr id="8" name="Footer Placeholder 7">
            <a:extLst>
              <a:ext uri="{FF2B5EF4-FFF2-40B4-BE49-F238E27FC236}">
                <a16:creationId xmlns:a16="http://schemas.microsoft.com/office/drawing/2014/main" id="{EEB3E284-62EB-4D6A-BCBD-9AEB9CA0B908}"/>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881F9CB0-253E-419C-981D-6026B64003BA}"/>
              </a:ext>
            </a:extLst>
          </p:cNvPr>
          <p:cNvSpPr>
            <a:spLocks noGrp="1"/>
          </p:cNvSpPr>
          <p:nvPr>
            <p:ph type="sldNum" sz="quarter" idx="12"/>
          </p:nvPr>
        </p:nvSpPr>
        <p:spPr/>
        <p:txBody>
          <a:bodyPr/>
          <a:lstStyle/>
          <a:p>
            <a:fld id="{D23854DD-7590-402A-8464-1E25E4CF5B3B}" type="slidenum">
              <a:rPr lang="en-GB" smtClean="0"/>
              <a:t>‹#›</a:t>
            </a:fld>
            <a:endParaRPr lang="en-GB" dirty="0"/>
          </a:p>
        </p:txBody>
      </p:sp>
    </p:spTree>
    <p:extLst>
      <p:ext uri="{BB962C8B-B14F-4D97-AF65-F5344CB8AC3E}">
        <p14:creationId xmlns:p14="http://schemas.microsoft.com/office/powerpoint/2010/main" val="3462482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899CE-F993-41A6-BAA5-3C92C380981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9A50B83-F712-4676-A6B7-4201281BBB38}"/>
              </a:ext>
            </a:extLst>
          </p:cNvPr>
          <p:cNvSpPr>
            <a:spLocks noGrp="1"/>
          </p:cNvSpPr>
          <p:nvPr>
            <p:ph type="dt" sz="half" idx="10"/>
          </p:nvPr>
        </p:nvSpPr>
        <p:spPr/>
        <p:txBody>
          <a:bodyPr/>
          <a:lstStyle/>
          <a:p>
            <a:fld id="{C0586868-CE7D-4337-A5D0-2238EE46B7A4}" type="datetime1">
              <a:rPr lang="en-GB" smtClean="0"/>
              <a:t>01/04/2024</a:t>
            </a:fld>
            <a:endParaRPr lang="en-GB" dirty="0"/>
          </a:p>
        </p:txBody>
      </p:sp>
      <p:sp>
        <p:nvSpPr>
          <p:cNvPr id="4" name="Footer Placeholder 3">
            <a:extLst>
              <a:ext uri="{FF2B5EF4-FFF2-40B4-BE49-F238E27FC236}">
                <a16:creationId xmlns:a16="http://schemas.microsoft.com/office/drawing/2014/main" id="{345304A8-B08B-43C0-8B48-B0BA9046F584}"/>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F7F25A7-5E43-4461-99D3-B51C4AEB98F1}"/>
              </a:ext>
            </a:extLst>
          </p:cNvPr>
          <p:cNvSpPr>
            <a:spLocks noGrp="1"/>
          </p:cNvSpPr>
          <p:nvPr>
            <p:ph type="sldNum" sz="quarter" idx="12"/>
          </p:nvPr>
        </p:nvSpPr>
        <p:spPr/>
        <p:txBody>
          <a:bodyPr/>
          <a:lstStyle/>
          <a:p>
            <a:fld id="{D23854DD-7590-402A-8464-1E25E4CF5B3B}" type="slidenum">
              <a:rPr lang="en-GB" smtClean="0"/>
              <a:t>‹#›</a:t>
            </a:fld>
            <a:endParaRPr lang="en-GB" dirty="0"/>
          </a:p>
        </p:txBody>
      </p:sp>
    </p:spTree>
    <p:extLst>
      <p:ext uri="{BB962C8B-B14F-4D97-AF65-F5344CB8AC3E}">
        <p14:creationId xmlns:p14="http://schemas.microsoft.com/office/powerpoint/2010/main" val="1982010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A3369F-C6B1-4B24-8F8F-FA468BCE3509}"/>
              </a:ext>
            </a:extLst>
          </p:cNvPr>
          <p:cNvSpPr>
            <a:spLocks noGrp="1"/>
          </p:cNvSpPr>
          <p:nvPr>
            <p:ph type="dt" sz="half" idx="10"/>
          </p:nvPr>
        </p:nvSpPr>
        <p:spPr/>
        <p:txBody>
          <a:bodyPr/>
          <a:lstStyle/>
          <a:p>
            <a:fld id="{9DBDDEC8-08A7-4D1F-8D12-8F5E955D79B4}" type="datetime1">
              <a:rPr lang="en-GB" smtClean="0"/>
              <a:t>01/04/2024</a:t>
            </a:fld>
            <a:endParaRPr lang="en-GB" dirty="0"/>
          </a:p>
        </p:txBody>
      </p:sp>
      <p:sp>
        <p:nvSpPr>
          <p:cNvPr id="3" name="Footer Placeholder 2">
            <a:extLst>
              <a:ext uri="{FF2B5EF4-FFF2-40B4-BE49-F238E27FC236}">
                <a16:creationId xmlns:a16="http://schemas.microsoft.com/office/drawing/2014/main" id="{5C792FD8-7ABD-43BB-B26B-1BA75E36C06D}"/>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7629719B-81C4-4FEB-AAE2-81D3F46EC3B6}"/>
              </a:ext>
            </a:extLst>
          </p:cNvPr>
          <p:cNvSpPr>
            <a:spLocks noGrp="1"/>
          </p:cNvSpPr>
          <p:nvPr>
            <p:ph type="sldNum" sz="quarter" idx="12"/>
          </p:nvPr>
        </p:nvSpPr>
        <p:spPr/>
        <p:txBody>
          <a:bodyPr/>
          <a:lstStyle/>
          <a:p>
            <a:fld id="{D23854DD-7590-402A-8464-1E25E4CF5B3B}" type="slidenum">
              <a:rPr lang="en-GB" smtClean="0"/>
              <a:t>‹#›</a:t>
            </a:fld>
            <a:endParaRPr lang="en-GB" dirty="0"/>
          </a:p>
        </p:txBody>
      </p:sp>
    </p:spTree>
    <p:extLst>
      <p:ext uri="{BB962C8B-B14F-4D97-AF65-F5344CB8AC3E}">
        <p14:creationId xmlns:p14="http://schemas.microsoft.com/office/powerpoint/2010/main" val="3966614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02198-0C55-481D-BD76-CA18811ADC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C22515-8AAC-457B-AE81-A3EB136B0D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3620C13-5559-42C4-8C2C-D84D8CB40F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A66153-3C9A-4928-9210-4DA0963FEAF5}"/>
              </a:ext>
            </a:extLst>
          </p:cNvPr>
          <p:cNvSpPr>
            <a:spLocks noGrp="1"/>
          </p:cNvSpPr>
          <p:nvPr>
            <p:ph type="dt" sz="half" idx="10"/>
          </p:nvPr>
        </p:nvSpPr>
        <p:spPr/>
        <p:txBody>
          <a:bodyPr/>
          <a:lstStyle/>
          <a:p>
            <a:fld id="{9D10329C-00BF-4F06-9E5D-085322DFE2DC}" type="datetime1">
              <a:rPr lang="en-GB" smtClean="0"/>
              <a:t>01/04/2024</a:t>
            </a:fld>
            <a:endParaRPr lang="en-GB" dirty="0"/>
          </a:p>
        </p:txBody>
      </p:sp>
      <p:sp>
        <p:nvSpPr>
          <p:cNvPr id="6" name="Footer Placeholder 5">
            <a:extLst>
              <a:ext uri="{FF2B5EF4-FFF2-40B4-BE49-F238E27FC236}">
                <a16:creationId xmlns:a16="http://schemas.microsoft.com/office/drawing/2014/main" id="{FC850EFA-8FFA-4CDD-92A7-128D65F9BD2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AFC155C-0089-4FE6-B24A-DC102339C075}"/>
              </a:ext>
            </a:extLst>
          </p:cNvPr>
          <p:cNvSpPr>
            <a:spLocks noGrp="1"/>
          </p:cNvSpPr>
          <p:nvPr>
            <p:ph type="sldNum" sz="quarter" idx="12"/>
          </p:nvPr>
        </p:nvSpPr>
        <p:spPr/>
        <p:txBody>
          <a:bodyPr/>
          <a:lstStyle/>
          <a:p>
            <a:fld id="{D23854DD-7590-402A-8464-1E25E4CF5B3B}" type="slidenum">
              <a:rPr lang="en-GB" smtClean="0"/>
              <a:t>‹#›</a:t>
            </a:fld>
            <a:endParaRPr lang="en-GB" dirty="0"/>
          </a:p>
        </p:txBody>
      </p:sp>
    </p:spTree>
    <p:extLst>
      <p:ext uri="{BB962C8B-B14F-4D97-AF65-F5344CB8AC3E}">
        <p14:creationId xmlns:p14="http://schemas.microsoft.com/office/powerpoint/2010/main" val="684481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75102-A142-4781-8895-2F53823193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44794E2-B21D-4B5F-A6AF-1A0F61F9BF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E219D72D-F579-49AC-92BB-E7CB26DCA3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00AFA6-8FA0-4D06-91C4-E2EE9F1C6BC5}"/>
              </a:ext>
            </a:extLst>
          </p:cNvPr>
          <p:cNvSpPr>
            <a:spLocks noGrp="1"/>
          </p:cNvSpPr>
          <p:nvPr>
            <p:ph type="dt" sz="half" idx="10"/>
          </p:nvPr>
        </p:nvSpPr>
        <p:spPr/>
        <p:txBody>
          <a:bodyPr/>
          <a:lstStyle/>
          <a:p>
            <a:fld id="{AA29B128-AC78-4147-BE96-030AAA47F98D}" type="datetime1">
              <a:rPr lang="en-GB" smtClean="0"/>
              <a:t>01/04/2024</a:t>
            </a:fld>
            <a:endParaRPr lang="en-GB" dirty="0"/>
          </a:p>
        </p:txBody>
      </p:sp>
      <p:sp>
        <p:nvSpPr>
          <p:cNvPr id="6" name="Footer Placeholder 5">
            <a:extLst>
              <a:ext uri="{FF2B5EF4-FFF2-40B4-BE49-F238E27FC236}">
                <a16:creationId xmlns:a16="http://schemas.microsoft.com/office/drawing/2014/main" id="{3409F85C-EEAA-46A6-81D4-F632CEBB0BA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B8F412B-5F71-495A-A948-4ECE7C66877D}"/>
              </a:ext>
            </a:extLst>
          </p:cNvPr>
          <p:cNvSpPr>
            <a:spLocks noGrp="1"/>
          </p:cNvSpPr>
          <p:nvPr>
            <p:ph type="sldNum" sz="quarter" idx="12"/>
          </p:nvPr>
        </p:nvSpPr>
        <p:spPr/>
        <p:txBody>
          <a:bodyPr/>
          <a:lstStyle/>
          <a:p>
            <a:fld id="{D23854DD-7590-402A-8464-1E25E4CF5B3B}" type="slidenum">
              <a:rPr lang="en-GB" smtClean="0"/>
              <a:t>‹#›</a:t>
            </a:fld>
            <a:endParaRPr lang="en-GB" dirty="0"/>
          </a:p>
        </p:txBody>
      </p:sp>
    </p:spTree>
    <p:extLst>
      <p:ext uri="{BB962C8B-B14F-4D97-AF65-F5344CB8AC3E}">
        <p14:creationId xmlns:p14="http://schemas.microsoft.com/office/powerpoint/2010/main" val="1340039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215873-8C31-4EAB-AEEA-4DF1DBB613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67375A-DF53-4638-81F7-3EEDA5F2DF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06FBEB-D9A6-4BEC-9CF6-7E5B213916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21EC3D-A519-4C03-9BD6-FE144985B2BF}" type="datetime1">
              <a:rPr lang="en-GB" smtClean="0"/>
              <a:t>01/04/2024</a:t>
            </a:fld>
            <a:endParaRPr lang="en-GB" dirty="0"/>
          </a:p>
        </p:txBody>
      </p:sp>
      <p:sp>
        <p:nvSpPr>
          <p:cNvPr id="5" name="Footer Placeholder 4">
            <a:extLst>
              <a:ext uri="{FF2B5EF4-FFF2-40B4-BE49-F238E27FC236}">
                <a16:creationId xmlns:a16="http://schemas.microsoft.com/office/drawing/2014/main" id="{AC14444E-695E-46E5-86EF-2720FAECBE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E1BC8D23-E7E1-4716-A36A-BC1063331D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854DD-7590-402A-8464-1E25E4CF5B3B}" type="slidenum">
              <a:rPr lang="en-GB" smtClean="0"/>
              <a:t>‹#›</a:t>
            </a:fld>
            <a:endParaRPr lang="en-GB" dirty="0"/>
          </a:p>
        </p:txBody>
      </p:sp>
    </p:spTree>
    <p:extLst>
      <p:ext uri="{BB962C8B-B14F-4D97-AF65-F5344CB8AC3E}">
        <p14:creationId xmlns:p14="http://schemas.microsoft.com/office/powerpoint/2010/main" val="1803919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communitysolutions@vanl.co.uk"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mailto:thomas.moan@vanl.co.uk" TargetMode="External"/><Relationship Id="rId5" Type="http://schemas.openxmlformats.org/officeDocument/2006/relationships/hyperlink" Target="mailto:Maddy.halliday@vanl.co.uk" TargetMode="Externa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11DD8D6-D042-44E0-8CE9-63938EE36E8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17617" y="37620"/>
            <a:ext cx="1388110" cy="1680845"/>
          </a:xfrm>
          <a:prstGeom prst="rect">
            <a:avLst/>
          </a:prstGeom>
          <a:noFill/>
        </p:spPr>
      </p:pic>
      <p:sp>
        <p:nvSpPr>
          <p:cNvPr id="5" name="Text Placeholder 2">
            <a:extLst>
              <a:ext uri="{FF2B5EF4-FFF2-40B4-BE49-F238E27FC236}">
                <a16:creationId xmlns:a16="http://schemas.microsoft.com/office/drawing/2014/main" id="{BABAC5F0-FBF4-4B86-A908-006D221E9A78}"/>
              </a:ext>
            </a:extLst>
          </p:cNvPr>
          <p:cNvSpPr txBox="1">
            <a:spLocks/>
          </p:cNvSpPr>
          <p:nvPr/>
        </p:nvSpPr>
        <p:spPr>
          <a:xfrm>
            <a:off x="2424112" y="0"/>
            <a:ext cx="7343775" cy="1060879"/>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lumMod val="85000"/>
                    <a:lumOff val="15000"/>
                  </a:schemeClr>
                </a:solidFill>
                <a:latin typeface="Acumin Pro" panose="020B0704020202020204" pitchFamily="34" charset="0"/>
              </a:rPr>
              <a:t>Feedback and Complaints Procedure: Overview</a:t>
            </a:r>
          </a:p>
          <a:p>
            <a:r>
              <a:rPr lang="en-GB" sz="2000" b="1" dirty="0">
                <a:solidFill>
                  <a:schemeClr val="tx1">
                    <a:lumMod val="85000"/>
                    <a:lumOff val="15000"/>
                  </a:schemeClr>
                </a:solidFill>
                <a:latin typeface="Acumin Pro" panose="020B0704020202020204" pitchFamily="34" charset="0"/>
              </a:rPr>
              <a:t>Correct as of January 2024</a:t>
            </a:r>
          </a:p>
        </p:txBody>
      </p:sp>
      <p:pic>
        <p:nvPicPr>
          <p:cNvPr id="6" name="Picture 5">
            <a:extLst>
              <a:ext uri="{FF2B5EF4-FFF2-40B4-BE49-F238E27FC236}">
                <a16:creationId xmlns:a16="http://schemas.microsoft.com/office/drawing/2014/main" id="{5EC6B4AB-0542-4FC2-956D-0D8FB732B07B}"/>
              </a:ext>
            </a:extLst>
          </p:cNvPr>
          <p:cNvPicPr>
            <a:picLocks noChangeAspect="1"/>
          </p:cNvPicPr>
          <p:nvPr/>
        </p:nvPicPr>
        <p:blipFill>
          <a:blip r:embed="rId3"/>
          <a:stretch>
            <a:fillRect/>
          </a:stretch>
        </p:blipFill>
        <p:spPr>
          <a:xfrm>
            <a:off x="1567762" y="5919889"/>
            <a:ext cx="2844570" cy="746582"/>
          </a:xfrm>
          <a:prstGeom prst="rect">
            <a:avLst/>
          </a:prstGeom>
        </p:spPr>
      </p:pic>
      <p:pic>
        <p:nvPicPr>
          <p:cNvPr id="7" name="Picture 6" descr="A picture containing logo&#10;&#10;Description automatically generated">
            <a:extLst>
              <a:ext uri="{FF2B5EF4-FFF2-40B4-BE49-F238E27FC236}">
                <a16:creationId xmlns:a16="http://schemas.microsoft.com/office/drawing/2014/main" id="{11CFD35D-B0A9-4CCB-94F7-DF0EF27EDFE7}"/>
              </a:ext>
            </a:extLst>
          </p:cNvPr>
          <p:cNvPicPr/>
          <p:nvPr/>
        </p:nvPicPr>
        <p:blipFill>
          <a:blip r:embed="rId4">
            <a:extLst>
              <a:ext uri="{28A0092B-C50C-407E-A947-70E740481C1C}">
                <a14:useLocalDpi xmlns:a14="http://schemas.microsoft.com/office/drawing/2010/main" val="0"/>
              </a:ext>
            </a:extLst>
          </a:blip>
          <a:stretch>
            <a:fillRect/>
          </a:stretch>
        </p:blipFill>
        <p:spPr>
          <a:xfrm>
            <a:off x="47513" y="5884757"/>
            <a:ext cx="942975" cy="857885"/>
          </a:xfrm>
          <a:prstGeom prst="rect">
            <a:avLst/>
          </a:prstGeom>
        </p:spPr>
      </p:pic>
      <p:sp>
        <p:nvSpPr>
          <p:cNvPr id="8" name="Rectangle 7">
            <a:extLst>
              <a:ext uri="{FF2B5EF4-FFF2-40B4-BE49-F238E27FC236}">
                <a16:creationId xmlns:a16="http://schemas.microsoft.com/office/drawing/2014/main" id="{7B8C723C-F3D1-44C0-A14B-A7A61CF364E5}"/>
              </a:ext>
            </a:extLst>
          </p:cNvPr>
          <p:cNvSpPr/>
          <p:nvPr/>
        </p:nvSpPr>
        <p:spPr>
          <a:xfrm>
            <a:off x="417617" y="1965533"/>
            <a:ext cx="11609070" cy="4329327"/>
          </a:xfrm>
          <a:prstGeom prst="rect">
            <a:avLst/>
          </a:prstGeom>
        </p:spPr>
        <p:txBody>
          <a:bodyPr wrap="square" lIns="91440" tIns="45720" rIns="91440" bIns="45720" anchor="t">
            <a:spAutoFit/>
          </a:bodyPr>
          <a:lstStyle/>
          <a:p>
            <a:pPr marL="171450" indent="-171450">
              <a:lnSpc>
                <a:spcPct val="107000"/>
              </a:lnSpc>
              <a:spcAft>
                <a:spcPts val="0"/>
              </a:spcAft>
              <a:buFont typeface="Arial" panose="020B0604020202020204" pitchFamily="34" charset="0"/>
              <a:buChar char="•"/>
            </a:pPr>
            <a:r>
              <a:rPr lang="en-GB" sz="1200" dirty="0">
                <a:latin typeface="Arial" panose="020B0604020202020204" pitchFamily="34" charset="0"/>
                <a:ea typeface="Calibri" panose="020F0502020204030204" pitchFamily="34" charset="0"/>
                <a:cs typeface="Arial" panose="020B0604020202020204" pitchFamily="34" charset="0"/>
              </a:rPr>
              <a:t>The Community Solutions Programme is governed by a partnership Governance Group with representatives from North Lanarkshire Council, NHS Lanarkshire, Voluntary Action North Lanarkshire (VANL) and the wider Community and Voluntary Sector (CVS).  VANL manages the Community Solutions programme on behalf of Health and Social Care North Lanarkshire (HSCNL). </a:t>
            </a:r>
          </a:p>
          <a:p>
            <a:pPr>
              <a:lnSpc>
                <a:spcPct val="107000"/>
              </a:lnSpc>
              <a:spcAft>
                <a:spcPts val="0"/>
              </a:spcAft>
            </a:pPr>
            <a:endParaRPr lang="en-GB" sz="1200" dirty="0">
              <a:latin typeface="Arial" panose="020B0604020202020204" pitchFamily="34" charset="0"/>
              <a:ea typeface="Calibri" panose="020F0502020204030204" pitchFamily="34"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en-GB" sz="1200" dirty="0">
                <a:latin typeface="Arial" panose="020B0604020202020204" pitchFamily="34" charset="0"/>
                <a:ea typeface="Calibri" panose="020F0502020204030204" pitchFamily="34" charset="0"/>
                <a:cs typeface="Arial" panose="020B0604020202020204" pitchFamily="34" charset="0"/>
              </a:rPr>
              <a:t>The Community Solutions programme is a principled-led initiative which supports community empowerment, partnership working and “co-production” with service users, carers, CVS and public sector organisations to improve health and social care.  VANL is a value-led organisation, with core values including respect and care for others and a commitment to excellence. </a:t>
            </a:r>
          </a:p>
          <a:p>
            <a:pPr marL="171450" indent="-171450">
              <a:lnSpc>
                <a:spcPct val="107000"/>
              </a:lnSpc>
              <a:spcAft>
                <a:spcPts val="0"/>
              </a:spcAft>
              <a:buFont typeface="Arial" panose="020B0604020202020204" pitchFamily="34" charset="0"/>
              <a:buChar char="•"/>
            </a:pPr>
            <a:endParaRPr lang="en-GB" sz="1200" dirty="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r>
              <a:rPr lang="en-GB" sz="1200" dirty="0">
                <a:latin typeface="Arial" panose="020B0604020202020204" pitchFamily="34" charset="0"/>
                <a:ea typeface="Calibri"/>
                <a:cs typeface="Arial" panose="020B0604020202020204" pitchFamily="34" charset="0"/>
              </a:rPr>
              <a:t>The Community Solutions programme and VANL are committed to continuous learning and improvement informed by structured evaluation and informal feedback from those involved with or with an interest in the programme. We welcome informal positive and critical feedback at any time and this can be shared with VANL staff by email (</a:t>
            </a:r>
            <a:r>
              <a:rPr lang="en-GB" sz="1200" dirty="0">
                <a:latin typeface="Arial" panose="020B0604020202020204" pitchFamily="34" charset="0"/>
                <a:ea typeface="Calibri"/>
                <a:cs typeface="Arial" panose="020B0604020202020204" pitchFamily="34" charset="0"/>
                <a:hlinkClick r:id="rId5"/>
              </a:rPr>
              <a:t>communitysolutions@vanl.co.uk</a:t>
            </a:r>
            <a:r>
              <a:rPr lang="en-GB" sz="1200" dirty="0">
                <a:latin typeface="Arial" panose="020B0604020202020204" pitchFamily="34" charset="0"/>
                <a:ea typeface="Calibri"/>
                <a:cs typeface="Arial" panose="020B0604020202020204" pitchFamily="34" charset="0"/>
              </a:rPr>
              <a:t>), phone or in person.  </a:t>
            </a:r>
          </a:p>
          <a:p>
            <a:pPr marL="171450" indent="-171450">
              <a:lnSpc>
                <a:spcPct val="107000"/>
              </a:lnSpc>
              <a:spcAft>
                <a:spcPts val="0"/>
              </a:spcAft>
              <a:buFont typeface="Arial" panose="020B0604020202020204" pitchFamily="34" charset="0"/>
              <a:buChar char="•"/>
            </a:pPr>
            <a:endParaRPr lang="en-GB" sz="1200" dirty="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r>
              <a:rPr lang="en-GB" sz="1200" dirty="0">
                <a:latin typeface="Arial" panose="020B0604020202020204" pitchFamily="34" charset="0"/>
                <a:ea typeface="Calibri"/>
                <a:cs typeface="Arial" panose="020B0604020202020204" pitchFamily="34" charset="0"/>
              </a:rPr>
              <a:t> Where VANL staff receive critical feedback on any aspect of the programme and/or VANL’s support role, VANL staff will look into this to clarify the issues, identify and implement improvements as appropriate.  Where necessary, we may also involve a third party to support mediation and resolution of a matter. We hope that this approach means that concerns are resolved constructively and few -  if any - formal complaints are received. However, where a formal complaint is appropriate, the process is set out below.  </a:t>
            </a:r>
          </a:p>
          <a:p>
            <a:pPr>
              <a:lnSpc>
                <a:spcPct val="107000"/>
              </a:lnSpc>
            </a:pPr>
            <a:endParaRPr lang="en-GB" sz="1200" dirty="0">
              <a:latin typeface="Arial" panose="020B0604020202020204" pitchFamily="34" charset="0"/>
              <a:cs typeface="Arial" panose="020B0604020202020204" pitchFamily="34" charset="0"/>
            </a:endParaRPr>
          </a:p>
          <a:p>
            <a:pPr>
              <a:lnSpc>
                <a:spcPct val="107000"/>
              </a:lnSpc>
            </a:pPr>
            <a:r>
              <a:rPr lang="en-GB" sz="1200" b="1" dirty="0">
                <a:latin typeface="Arial" panose="020B0604020202020204" pitchFamily="34" charset="0"/>
                <a:cs typeface="Arial" panose="020B0604020202020204" pitchFamily="34" charset="0"/>
              </a:rPr>
              <a:t>This Feedback and Complaints Procedure will be reviewed and updated as needed but at least annually to ensure that it supports programme requirements and best practice.</a:t>
            </a:r>
          </a:p>
          <a:p>
            <a:pPr>
              <a:lnSpc>
                <a:spcPct val="107000"/>
              </a:lnSpc>
            </a:pPr>
            <a:endParaRPr lang="en-GB" sz="14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GB" sz="1600" dirty="0">
              <a:effectLst/>
              <a:ea typeface="Calibri" panose="020F0502020204030204" pitchFamily="34" charset="0"/>
              <a:cs typeface="Times New Roman" panose="02020603050405020304" pitchFamily="18" charset="0"/>
            </a:endParaRPr>
          </a:p>
        </p:txBody>
      </p:sp>
      <p:sp>
        <p:nvSpPr>
          <p:cNvPr id="2" name="Date Placeholder 1">
            <a:extLst>
              <a:ext uri="{FF2B5EF4-FFF2-40B4-BE49-F238E27FC236}">
                <a16:creationId xmlns:a16="http://schemas.microsoft.com/office/drawing/2014/main" id="{BAC76ED8-5400-ED1D-7752-BA25B801EF35}"/>
              </a:ext>
            </a:extLst>
          </p:cNvPr>
          <p:cNvSpPr>
            <a:spLocks noGrp="1"/>
          </p:cNvSpPr>
          <p:nvPr>
            <p:ph type="dt" sz="half" idx="10"/>
          </p:nvPr>
        </p:nvSpPr>
        <p:spPr/>
        <p:txBody>
          <a:bodyPr/>
          <a:lstStyle/>
          <a:p>
            <a:fld id="{5300071E-C0B2-491A-9B26-28970D0A5C46}" type="datetime1">
              <a:rPr lang="en-GB" smtClean="0"/>
              <a:t>01/04/2024</a:t>
            </a:fld>
            <a:endParaRPr lang="en-GB" dirty="0"/>
          </a:p>
        </p:txBody>
      </p:sp>
      <p:sp>
        <p:nvSpPr>
          <p:cNvPr id="3" name="Slide Number Placeholder 2">
            <a:extLst>
              <a:ext uri="{FF2B5EF4-FFF2-40B4-BE49-F238E27FC236}">
                <a16:creationId xmlns:a16="http://schemas.microsoft.com/office/drawing/2014/main" id="{1D49A088-56CE-F9CB-EC08-386102EA2D6D}"/>
              </a:ext>
            </a:extLst>
          </p:cNvPr>
          <p:cNvSpPr>
            <a:spLocks noGrp="1"/>
          </p:cNvSpPr>
          <p:nvPr>
            <p:ph type="sldNum" sz="quarter" idx="12"/>
          </p:nvPr>
        </p:nvSpPr>
        <p:spPr/>
        <p:txBody>
          <a:bodyPr/>
          <a:lstStyle/>
          <a:p>
            <a:fld id="{D23854DD-7590-402A-8464-1E25E4CF5B3B}" type="slidenum">
              <a:rPr lang="en-GB" smtClean="0"/>
              <a:t>1</a:t>
            </a:fld>
            <a:endParaRPr lang="en-GB" dirty="0"/>
          </a:p>
        </p:txBody>
      </p:sp>
    </p:spTree>
    <p:extLst>
      <p:ext uri="{BB962C8B-B14F-4D97-AF65-F5344CB8AC3E}">
        <p14:creationId xmlns:p14="http://schemas.microsoft.com/office/powerpoint/2010/main" val="2844974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11DD8D6-D042-44E0-8CE9-63938EE36E8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17617" y="37620"/>
            <a:ext cx="1388110" cy="1680845"/>
          </a:xfrm>
          <a:prstGeom prst="rect">
            <a:avLst/>
          </a:prstGeom>
          <a:noFill/>
        </p:spPr>
      </p:pic>
      <p:sp>
        <p:nvSpPr>
          <p:cNvPr id="5" name="Text Placeholder 2">
            <a:extLst>
              <a:ext uri="{FF2B5EF4-FFF2-40B4-BE49-F238E27FC236}">
                <a16:creationId xmlns:a16="http://schemas.microsoft.com/office/drawing/2014/main" id="{BABAC5F0-FBF4-4B86-A908-006D221E9A78}"/>
              </a:ext>
            </a:extLst>
          </p:cNvPr>
          <p:cNvSpPr txBox="1">
            <a:spLocks/>
          </p:cNvSpPr>
          <p:nvPr/>
        </p:nvSpPr>
        <p:spPr>
          <a:xfrm>
            <a:off x="2424112" y="0"/>
            <a:ext cx="7343775" cy="1060879"/>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lumMod val="85000"/>
                    <a:lumOff val="15000"/>
                  </a:schemeClr>
                </a:solidFill>
                <a:latin typeface="Acumin Pro" panose="020B0704020202020204" pitchFamily="34" charset="0"/>
              </a:rPr>
              <a:t>Complaint Categories </a:t>
            </a:r>
          </a:p>
        </p:txBody>
      </p:sp>
      <p:pic>
        <p:nvPicPr>
          <p:cNvPr id="6" name="Picture 5">
            <a:extLst>
              <a:ext uri="{FF2B5EF4-FFF2-40B4-BE49-F238E27FC236}">
                <a16:creationId xmlns:a16="http://schemas.microsoft.com/office/drawing/2014/main" id="{5EC6B4AB-0542-4FC2-956D-0D8FB732B07B}"/>
              </a:ext>
            </a:extLst>
          </p:cNvPr>
          <p:cNvPicPr>
            <a:picLocks noChangeAspect="1"/>
          </p:cNvPicPr>
          <p:nvPr/>
        </p:nvPicPr>
        <p:blipFill>
          <a:blip r:embed="rId3"/>
          <a:stretch>
            <a:fillRect/>
          </a:stretch>
        </p:blipFill>
        <p:spPr>
          <a:xfrm>
            <a:off x="1567762" y="5919889"/>
            <a:ext cx="2844570" cy="746582"/>
          </a:xfrm>
          <a:prstGeom prst="rect">
            <a:avLst/>
          </a:prstGeom>
        </p:spPr>
      </p:pic>
      <p:pic>
        <p:nvPicPr>
          <p:cNvPr id="7" name="Picture 6" descr="A picture containing logo&#10;&#10;Description automatically generated">
            <a:extLst>
              <a:ext uri="{FF2B5EF4-FFF2-40B4-BE49-F238E27FC236}">
                <a16:creationId xmlns:a16="http://schemas.microsoft.com/office/drawing/2014/main" id="{11CFD35D-B0A9-4CCB-94F7-DF0EF27EDFE7}"/>
              </a:ext>
            </a:extLst>
          </p:cNvPr>
          <p:cNvPicPr/>
          <p:nvPr/>
        </p:nvPicPr>
        <p:blipFill>
          <a:blip r:embed="rId4">
            <a:extLst>
              <a:ext uri="{28A0092B-C50C-407E-A947-70E740481C1C}">
                <a14:useLocalDpi xmlns:a14="http://schemas.microsoft.com/office/drawing/2010/main" val="0"/>
              </a:ext>
            </a:extLst>
          </a:blip>
          <a:stretch>
            <a:fillRect/>
          </a:stretch>
        </p:blipFill>
        <p:spPr>
          <a:xfrm>
            <a:off x="47513" y="5884757"/>
            <a:ext cx="942975" cy="857885"/>
          </a:xfrm>
          <a:prstGeom prst="rect">
            <a:avLst/>
          </a:prstGeom>
        </p:spPr>
      </p:pic>
      <p:sp>
        <p:nvSpPr>
          <p:cNvPr id="10" name="Rectangle 9">
            <a:extLst>
              <a:ext uri="{FF2B5EF4-FFF2-40B4-BE49-F238E27FC236}">
                <a16:creationId xmlns:a16="http://schemas.microsoft.com/office/drawing/2014/main" id="{8A1C1E54-3A1F-4FA7-A7B7-B623B61F236C}"/>
              </a:ext>
            </a:extLst>
          </p:cNvPr>
          <p:cNvSpPr/>
          <p:nvPr/>
        </p:nvSpPr>
        <p:spPr>
          <a:xfrm>
            <a:off x="47513" y="1858309"/>
            <a:ext cx="12144487" cy="3539430"/>
          </a:xfrm>
          <a:prstGeom prst="rect">
            <a:avLst/>
          </a:prstGeom>
        </p:spPr>
        <p:txBody>
          <a:bodyPr wrap="square">
            <a:spAutoFit/>
          </a:bodyPr>
          <a:lstStyle/>
          <a:p>
            <a:pPr algn="just"/>
            <a:r>
              <a:rPr lang="en-GB" sz="1600" dirty="0">
                <a:latin typeface="Arial" panose="020B0604020202020204" pitchFamily="34" charset="0"/>
                <a:ea typeface="Calibri" panose="020F0502020204030204" pitchFamily="34" charset="0"/>
                <a:cs typeface="Arial" panose="020B0604020202020204" pitchFamily="34" charset="0"/>
              </a:rPr>
              <a:t>The Community Solutions Complaint Procedure provides options for the following three types of complaint.</a:t>
            </a:r>
          </a:p>
          <a:p>
            <a:pPr algn="just"/>
            <a:endParaRPr lang="en-GB" sz="1600" dirty="0">
              <a:latin typeface="Arial" panose="020B0604020202020204" pitchFamily="34" charset="0"/>
              <a:ea typeface="Calibri" panose="020F0502020204030204" pitchFamily="34" charset="0"/>
              <a:cs typeface="Arial" panose="020B0604020202020204" pitchFamily="34" charset="0"/>
            </a:endParaRPr>
          </a:p>
          <a:p>
            <a:pPr algn="just"/>
            <a:r>
              <a:rPr lang="en-GB" sz="1600" dirty="0">
                <a:highlight>
                  <a:srgbClr val="FFFF00"/>
                </a:highlight>
                <a:latin typeface="Arial" panose="020B0604020202020204" pitchFamily="34" charset="0"/>
                <a:ea typeface="Calibri" panose="020F0502020204030204" pitchFamily="34" charset="0"/>
                <a:cs typeface="Arial" panose="020B0604020202020204" pitchFamily="34" charset="0"/>
              </a:rPr>
              <a:t>Complaint Type One: complaint regarding Community Solutions Programme Management and Support by Voluntary Action North Lanarkshire: to be submitted to VANL CEO.</a:t>
            </a:r>
          </a:p>
          <a:p>
            <a:pPr marL="342900" indent="-342900" algn="just">
              <a:buFont typeface="+mj-lt"/>
              <a:buAutoNum type="arabicPeriod"/>
            </a:pPr>
            <a:endParaRPr lang="en-GB" sz="1600" dirty="0">
              <a:highlight>
                <a:srgbClr val="00FF00"/>
              </a:highlight>
              <a:latin typeface="Arial" panose="020B0604020202020204" pitchFamily="34" charset="0"/>
              <a:ea typeface="Calibri" panose="020F0502020204030204" pitchFamily="34" charset="0"/>
              <a:cs typeface="Arial" panose="020B0604020202020204" pitchFamily="34" charset="0"/>
            </a:endParaRPr>
          </a:p>
          <a:p>
            <a:pPr algn="just"/>
            <a:r>
              <a:rPr lang="en-GB" sz="1600" dirty="0">
                <a:highlight>
                  <a:srgbClr val="00FF00"/>
                </a:highlight>
                <a:latin typeface="Arial" panose="020B0604020202020204" pitchFamily="34" charset="0"/>
                <a:ea typeface="Calibri" panose="020F0502020204030204" pitchFamily="34" charset="0"/>
                <a:cs typeface="Arial" panose="020B0604020202020204" pitchFamily="34" charset="0"/>
              </a:rPr>
              <a:t>Complaint Type Two: complaint regarding a Community Solutions Locality Host or other funded project: to be submitted to VANL’s Senior Manager, Community Solutions Programme</a:t>
            </a:r>
          </a:p>
          <a:p>
            <a:pPr algn="just"/>
            <a:endParaRPr lang="en-GB" sz="1600" dirty="0">
              <a:highlight>
                <a:srgbClr val="66FFFF"/>
              </a:highlight>
              <a:latin typeface="Arial" panose="020B0604020202020204" pitchFamily="34" charset="0"/>
              <a:ea typeface="Calibri" panose="020F0502020204030204" pitchFamily="34" charset="0"/>
              <a:cs typeface="Arial" panose="020B0604020202020204" pitchFamily="34" charset="0"/>
            </a:endParaRPr>
          </a:p>
          <a:p>
            <a:pPr algn="just"/>
            <a:r>
              <a:rPr lang="en-GB" sz="1600" dirty="0">
                <a:highlight>
                  <a:srgbClr val="66FFFF"/>
                </a:highlight>
                <a:latin typeface="Arial" panose="020B0604020202020204" pitchFamily="34" charset="0"/>
                <a:ea typeface="Calibri" panose="020F0502020204030204" pitchFamily="34" charset="0"/>
                <a:cs typeface="Arial" panose="020B0604020202020204" pitchFamily="34" charset="0"/>
              </a:rPr>
              <a:t>Complaint Type Three: complaint regarding a Locality Consortia: to be submitted to VANL’s Senior Manager, Community Solutions Programme </a:t>
            </a:r>
          </a:p>
          <a:p>
            <a:pPr marL="342900" indent="-342900" algn="just">
              <a:buAutoNum type="arabicPeriod" startAt="3"/>
            </a:pPr>
            <a:endParaRPr lang="en-GB" sz="1600" dirty="0">
              <a:highlight>
                <a:srgbClr val="66FFFF"/>
              </a:highlight>
              <a:latin typeface="Arial" panose="020B0604020202020204" pitchFamily="34" charset="0"/>
              <a:ea typeface="Calibri" panose="020F0502020204030204" pitchFamily="34" charset="0"/>
              <a:cs typeface="Arial" panose="020B0604020202020204" pitchFamily="34" charset="0"/>
            </a:endParaRPr>
          </a:p>
          <a:p>
            <a:pPr algn="just"/>
            <a:endParaRPr lang="en-GB" sz="1600" dirty="0">
              <a:highlight>
                <a:srgbClr val="66FFFF"/>
              </a:highlight>
              <a:latin typeface="Arial" panose="020B0604020202020204" pitchFamily="34" charset="0"/>
              <a:ea typeface="Calibri" panose="020F0502020204030204" pitchFamily="34" charset="0"/>
              <a:cs typeface="Arial" panose="020B0604020202020204" pitchFamily="34" charset="0"/>
            </a:endParaRPr>
          </a:p>
          <a:p>
            <a:pPr algn="just"/>
            <a:r>
              <a:rPr lang="en-GB" sz="1600" b="1" dirty="0">
                <a:latin typeface="Arial" panose="020B0604020202020204" pitchFamily="34" charset="0"/>
                <a:ea typeface="Calibri" panose="020F0502020204030204" pitchFamily="34" charset="0"/>
                <a:cs typeface="Arial" panose="020B0604020202020204" pitchFamily="34" charset="0"/>
              </a:rPr>
              <a:t>The process for each type of complaint are provided below followed by additional notes on reporting and procedural issues.</a:t>
            </a:r>
          </a:p>
        </p:txBody>
      </p:sp>
      <p:sp>
        <p:nvSpPr>
          <p:cNvPr id="2" name="Date Placeholder 1">
            <a:extLst>
              <a:ext uri="{FF2B5EF4-FFF2-40B4-BE49-F238E27FC236}">
                <a16:creationId xmlns:a16="http://schemas.microsoft.com/office/drawing/2014/main" id="{C7B09C86-5F05-0C34-1D51-258097070141}"/>
              </a:ext>
            </a:extLst>
          </p:cNvPr>
          <p:cNvSpPr>
            <a:spLocks noGrp="1"/>
          </p:cNvSpPr>
          <p:nvPr>
            <p:ph type="dt" sz="half" idx="10"/>
          </p:nvPr>
        </p:nvSpPr>
        <p:spPr/>
        <p:txBody>
          <a:bodyPr/>
          <a:lstStyle/>
          <a:p>
            <a:fld id="{A2DB872C-1B3F-4737-8878-120B0DC1250A}" type="datetime1">
              <a:rPr lang="en-GB" smtClean="0"/>
              <a:t>01/04/2024</a:t>
            </a:fld>
            <a:endParaRPr lang="en-GB" dirty="0"/>
          </a:p>
        </p:txBody>
      </p:sp>
      <p:sp>
        <p:nvSpPr>
          <p:cNvPr id="3" name="Slide Number Placeholder 2">
            <a:extLst>
              <a:ext uri="{FF2B5EF4-FFF2-40B4-BE49-F238E27FC236}">
                <a16:creationId xmlns:a16="http://schemas.microsoft.com/office/drawing/2014/main" id="{73B0C071-F523-11E7-E5A9-6B8E9A1623B9}"/>
              </a:ext>
            </a:extLst>
          </p:cNvPr>
          <p:cNvSpPr>
            <a:spLocks noGrp="1"/>
          </p:cNvSpPr>
          <p:nvPr>
            <p:ph type="sldNum" sz="quarter" idx="12"/>
          </p:nvPr>
        </p:nvSpPr>
        <p:spPr/>
        <p:txBody>
          <a:bodyPr/>
          <a:lstStyle/>
          <a:p>
            <a:fld id="{D23854DD-7590-402A-8464-1E25E4CF5B3B}" type="slidenum">
              <a:rPr lang="en-GB" smtClean="0"/>
              <a:t>2</a:t>
            </a:fld>
            <a:endParaRPr lang="en-GB" dirty="0"/>
          </a:p>
        </p:txBody>
      </p:sp>
    </p:spTree>
    <p:extLst>
      <p:ext uri="{BB962C8B-B14F-4D97-AF65-F5344CB8AC3E}">
        <p14:creationId xmlns:p14="http://schemas.microsoft.com/office/powerpoint/2010/main" val="254030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D07FDC85-761A-4AF9-AE12-025665D2A0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17617" y="37620"/>
            <a:ext cx="1388110" cy="1680845"/>
          </a:xfrm>
          <a:prstGeom prst="rect">
            <a:avLst/>
          </a:prstGeom>
          <a:noFill/>
        </p:spPr>
      </p:pic>
      <p:sp>
        <p:nvSpPr>
          <p:cNvPr id="6" name="Text Placeholder 2">
            <a:extLst>
              <a:ext uri="{FF2B5EF4-FFF2-40B4-BE49-F238E27FC236}">
                <a16:creationId xmlns:a16="http://schemas.microsoft.com/office/drawing/2014/main" id="{5726C739-69D2-4425-86DC-63AF774202D2}"/>
              </a:ext>
            </a:extLst>
          </p:cNvPr>
          <p:cNvSpPr txBox="1">
            <a:spLocks/>
          </p:cNvSpPr>
          <p:nvPr/>
        </p:nvSpPr>
        <p:spPr>
          <a:xfrm>
            <a:off x="2424112" y="371102"/>
            <a:ext cx="7343775" cy="986593"/>
          </a:xfrm>
          <a:prstGeom prst="rect">
            <a:avLst/>
          </a:prstGeom>
        </p:spPr>
        <p:txBody>
          <a:bodyPr vert="horz" lIns="91440" tIns="45720" rIns="91440" bIns="45720" rtlCol="0" anchor="ctr">
            <a:normAutofit fontScale="77500" lnSpcReduction="20000"/>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300" b="1" dirty="0">
                <a:solidFill>
                  <a:schemeClr val="tx1">
                    <a:lumMod val="85000"/>
                    <a:lumOff val="15000"/>
                  </a:schemeClr>
                </a:solidFill>
                <a:highlight>
                  <a:srgbClr val="FFFF00"/>
                </a:highlight>
                <a:latin typeface="Arial" panose="020B0604020202020204" pitchFamily="34" charset="0"/>
                <a:cs typeface="Arial" panose="020B0604020202020204" pitchFamily="34" charset="0"/>
              </a:rPr>
              <a:t>Complaint Type One: complaint regarding Community Solutions Programme Management and Support by Voluntary Action North Lanarkshire: to be submitted to VANL CEO</a:t>
            </a:r>
          </a:p>
          <a:p>
            <a:endParaRPr lang="en-GB" sz="24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7" name="Text Placeholder 2">
            <a:extLst>
              <a:ext uri="{FF2B5EF4-FFF2-40B4-BE49-F238E27FC236}">
                <a16:creationId xmlns:a16="http://schemas.microsoft.com/office/drawing/2014/main" id="{DD943D05-42A3-4250-B084-A1732C347EBB}"/>
              </a:ext>
            </a:extLst>
          </p:cNvPr>
          <p:cNvSpPr txBox="1">
            <a:spLocks/>
          </p:cNvSpPr>
          <p:nvPr/>
        </p:nvSpPr>
        <p:spPr>
          <a:xfrm>
            <a:off x="2151378" y="1242833"/>
            <a:ext cx="7889241" cy="786329"/>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800" b="1" dirty="0">
              <a:solidFill>
                <a:schemeClr val="tx1">
                  <a:lumMod val="85000"/>
                  <a:lumOff val="15000"/>
                </a:schemeClr>
              </a:solidFill>
              <a:highlight>
                <a:srgbClr val="FFFF00"/>
              </a:highlight>
              <a:latin typeface="Arial" panose="020B0604020202020204" pitchFamily="34" charset="0"/>
              <a:cs typeface="Arial" panose="020B0604020202020204" pitchFamily="34" charset="0"/>
            </a:endParaRPr>
          </a:p>
        </p:txBody>
      </p:sp>
      <p:sp>
        <p:nvSpPr>
          <p:cNvPr id="8" name="Oval 7">
            <a:extLst>
              <a:ext uri="{FF2B5EF4-FFF2-40B4-BE49-F238E27FC236}">
                <a16:creationId xmlns:a16="http://schemas.microsoft.com/office/drawing/2014/main" id="{6987F6DB-7B33-4088-BE4C-4605C9FFB497}"/>
              </a:ext>
            </a:extLst>
          </p:cNvPr>
          <p:cNvSpPr/>
          <p:nvPr/>
        </p:nvSpPr>
        <p:spPr>
          <a:xfrm>
            <a:off x="21263" y="1877762"/>
            <a:ext cx="1638165" cy="1477328"/>
          </a:xfrm>
          <a:prstGeom prst="ellipse">
            <a:avLst/>
          </a:prstGeom>
          <a:solidFill>
            <a:srgbClr val="FF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Complaint Received</a:t>
            </a:r>
          </a:p>
        </p:txBody>
      </p:sp>
      <p:sp>
        <p:nvSpPr>
          <p:cNvPr id="9" name="Rectangle: Rounded Corners 8">
            <a:extLst>
              <a:ext uri="{FF2B5EF4-FFF2-40B4-BE49-F238E27FC236}">
                <a16:creationId xmlns:a16="http://schemas.microsoft.com/office/drawing/2014/main" id="{A0535ECB-7810-4249-9F91-DC004906FA23}"/>
              </a:ext>
            </a:extLst>
          </p:cNvPr>
          <p:cNvSpPr/>
          <p:nvPr/>
        </p:nvSpPr>
        <p:spPr>
          <a:xfrm>
            <a:off x="2043692" y="2096360"/>
            <a:ext cx="1639888" cy="1040132"/>
          </a:xfrm>
          <a:prstGeom prst="roundRect">
            <a:avLst/>
          </a:prstGeom>
          <a:solidFill>
            <a:srgbClr val="FF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Receipt of Complaint Acknowledged</a:t>
            </a:r>
          </a:p>
        </p:txBody>
      </p:sp>
      <p:cxnSp>
        <p:nvCxnSpPr>
          <p:cNvPr id="11" name="Straight Connector 10">
            <a:extLst>
              <a:ext uri="{FF2B5EF4-FFF2-40B4-BE49-F238E27FC236}">
                <a16:creationId xmlns:a16="http://schemas.microsoft.com/office/drawing/2014/main" id="{8B85EA83-E146-43BC-9905-C172A91D11D3}"/>
              </a:ext>
            </a:extLst>
          </p:cNvPr>
          <p:cNvCxnSpPr>
            <a:cxnSpLocks/>
            <a:stCxn id="8" idx="6"/>
            <a:endCxn id="9" idx="1"/>
          </p:cNvCxnSpPr>
          <p:nvPr/>
        </p:nvCxnSpPr>
        <p:spPr>
          <a:xfrm>
            <a:off x="1659428" y="2616426"/>
            <a:ext cx="384264"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907E5DC6-66D7-40E4-B265-62CA64EED95E}"/>
              </a:ext>
            </a:extLst>
          </p:cNvPr>
          <p:cNvSpPr/>
          <p:nvPr/>
        </p:nvSpPr>
        <p:spPr>
          <a:xfrm>
            <a:off x="3928729" y="1877762"/>
            <a:ext cx="1850038" cy="1477328"/>
          </a:xfrm>
          <a:prstGeom prst="ellipse">
            <a:avLst/>
          </a:prstGeom>
          <a:solidFill>
            <a:srgbClr val="FF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Stage One: Complaint Investigation </a:t>
            </a:r>
          </a:p>
          <a:p>
            <a:pPr algn="ctr"/>
            <a:endParaRPr lang="en-GB" sz="1600" dirty="0"/>
          </a:p>
        </p:txBody>
      </p:sp>
      <p:cxnSp>
        <p:nvCxnSpPr>
          <p:cNvPr id="21" name="Straight Connector 20">
            <a:extLst>
              <a:ext uri="{FF2B5EF4-FFF2-40B4-BE49-F238E27FC236}">
                <a16:creationId xmlns:a16="http://schemas.microsoft.com/office/drawing/2014/main" id="{0E5B6CC8-E492-4641-B8DF-4DB587758BA0}"/>
              </a:ext>
            </a:extLst>
          </p:cNvPr>
          <p:cNvCxnSpPr>
            <a:cxnSpLocks/>
            <a:stCxn id="9" idx="3"/>
            <a:endCxn id="18" idx="2"/>
          </p:cNvCxnSpPr>
          <p:nvPr/>
        </p:nvCxnSpPr>
        <p:spPr>
          <a:xfrm>
            <a:off x="3683580" y="2616426"/>
            <a:ext cx="245149"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C4B1AAEE-D39B-43AB-BAE1-8D9CD73A0658}"/>
              </a:ext>
            </a:extLst>
          </p:cNvPr>
          <p:cNvSpPr/>
          <p:nvPr/>
        </p:nvSpPr>
        <p:spPr>
          <a:xfrm>
            <a:off x="1893768" y="3447721"/>
            <a:ext cx="2040897" cy="1384995"/>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CEO  or their deputy, acknowledges receipt of complaint within three working days; outlining timescale and process for investigating and responding to complaint.</a:t>
            </a:r>
          </a:p>
        </p:txBody>
      </p:sp>
      <p:sp>
        <p:nvSpPr>
          <p:cNvPr id="35" name="Rectangle 34">
            <a:extLst>
              <a:ext uri="{FF2B5EF4-FFF2-40B4-BE49-F238E27FC236}">
                <a16:creationId xmlns:a16="http://schemas.microsoft.com/office/drawing/2014/main" id="{1239BF20-67E8-4E91-B797-7549B312E1B1}"/>
              </a:ext>
            </a:extLst>
          </p:cNvPr>
          <p:cNvSpPr/>
          <p:nvPr/>
        </p:nvSpPr>
        <p:spPr>
          <a:xfrm>
            <a:off x="3862054" y="3409682"/>
            <a:ext cx="1945670" cy="3447098"/>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Stage One: Investigation</a:t>
            </a:r>
          </a:p>
          <a:p>
            <a:pPr algn="ctr"/>
            <a:r>
              <a:rPr lang="en-GB" sz="1200" dirty="0">
                <a:latin typeface="Arial" panose="020B0604020202020204" pitchFamily="34" charset="0"/>
                <a:cs typeface="Arial" panose="020B0604020202020204" pitchFamily="34" charset="0"/>
              </a:rPr>
              <a:t>undertaken by VANL CEO; and/or another  appropriate member of VANL staff; or independent person appointed by VANL, who prepare a full, Complaint Investigation Report (CIR).  </a:t>
            </a:r>
          </a:p>
          <a:p>
            <a:pPr algn="ctr"/>
            <a:r>
              <a:rPr lang="en-GB" sz="1200" dirty="0">
                <a:latin typeface="Arial" panose="020B0604020202020204" pitchFamily="34" charset="0"/>
                <a:cs typeface="Arial" panose="020B0604020202020204" pitchFamily="34" charset="0"/>
              </a:rPr>
              <a:t>The aim is to complete Stage 1 within three weeks.  If longer is required, the complainant and other appropriate stakeholders will be advised. ​</a:t>
            </a:r>
          </a:p>
          <a:p>
            <a:pPr algn="ctr"/>
            <a:r>
              <a:rPr lang="en-GB" sz="1400" dirty="0"/>
              <a:t>  </a:t>
            </a:r>
          </a:p>
        </p:txBody>
      </p:sp>
      <p:sp>
        <p:nvSpPr>
          <p:cNvPr id="40" name="Rectangle: Rounded Corners 39">
            <a:extLst>
              <a:ext uri="{FF2B5EF4-FFF2-40B4-BE49-F238E27FC236}">
                <a16:creationId xmlns:a16="http://schemas.microsoft.com/office/drawing/2014/main" id="{7C07016A-DA94-4CD8-B3D3-C08700107580}"/>
              </a:ext>
            </a:extLst>
          </p:cNvPr>
          <p:cNvSpPr/>
          <p:nvPr/>
        </p:nvSpPr>
        <p:spPr>
          <a:xfrm>
            <a:off x="6212697" y="1978371"/>
            <a:ext cx="1604888" cy="1298871"/>
          </a:xfrm>
          <a:prstGeom prst="roundRect">
            <a:avLst/>
          </a:prstGeom>
          <a:solidFill>
            <a:srgbClr val="FF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Reporting on  Outcome of Stage One and other actions – also see notes</a:t>
            </a:r>
          </a:p>
        </p:txBody>
      </p:sp>
      <p:cxnSp>
        <p:nvCxnSpPr>
          <p:cNvPr id="44" name="Straight Connector 43">
            <a:extLst>
              <a:ext uri="{FF2B5EF4-FFF2-40B4-BE49-F238E27FC236}">
                <a16:creationId xmlns:a16="http://schemas.microsoft.com/office/drawing/2014/main" id="{42EDE467-5BD1-4C66-93E7-83F743875472}"/>
              </a:ext>
            </a:extLst>
          </p:cNvPr>
          <p:cNvCxnSpPr>
            <a:cxnSpLocks/>
            <a:stCxn id="18" idx="6"/>
            <a:endCxn id="40" idx="1"/>
          </p:cNvCxnSpPr>
          <p:nvPr/>
        </p:nvCxnSpPr>
        <p:spPr>
          <a:xfrm>
            <a:off x="5778767" y="2616426"/>
            <a:ext cx="433930" cy="1138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E6A331F5-615E-46FE-8145-B26B8873D16D}"/>
              </a:ext>
            </a:extLst>
          </p:cNvPr>
          <p:cNvSpPr/>
          <p:nvPr/>
        </p:nvSpPr>
        <p:spPr>
          <a:xfrm>
            <a:off x="5633010" y="3424188"/>
            <a:ext cx="2821908" cy="2800767"/>
          </a:xfrm>
          <a:prstGeom prst="rect">
            <a:avLst/>
          </a:prstGeom>
        </p:spPr>
        <p:txBody>
          <a:bodyPr wrap="square">
            <a:spAutoFit/>
          </a:bodyPr>
          <a:lstStyle/>
          <a:p>
            <a:pPr algn="ctr"/>
            <a:r>
              <a:rPr lang="en-GB" sz="1100" dirty="0">
                <a:latin typeface="Arial" panose="020B0604020202020204" pitchFamily="34" charset="0"/>
                <a:cs typeface="Arial" panose="020B0604020202020204" pitchFamily="34" charset="0"/>
              </a:rPr>
              <a:t>The complainant, </a:t>
            </a:r>
            <a:r>
              <a:rPr lang="en-GB" sz="1100" dirty="0" err="1">
                <a:latin typeface="Arial" panose="020B0604020202020204" pitchFamily="34" charset="0"/>
                <a:cs typeface="Arial" panose="020B0604020202020204" pitchFamily="34" charset="0"/>
              </a:rPr>
              <a:t>complainees</a:t>
            </a:r>
            <a:r>
              <a:rPr lang="en-GB" sz="1100" dirty="0">
                <a:latin typeface="Arial" panose="020B0604020202020204" pitchFamily="34" charset="0"/>
                <a:cs typeface="Arial" panose="020B0604020202020204" pitchFamily="34" charset="0"/>
              </a:rPr>
              <a:t> &amp; other appropriate stakeholders are advised of outcome of Stage 1 by email -  supported by an anonymised, summary, Complaint Investigation Report (CIR). </a:t>
            </a:r>
          </a:p>
          <a:p>
            <a:pPr algn="ctr"/>
            <a:r>
              <a:rPr lang="en-GB" sz="1100" dirty="0">
                <a:latin typeface="Arial" panose="020B0604020202020204" pitchFamily="34" charset="0"/>
                <a:cs typeface="Arial" panose="020B0604020202020204" pitchFamily="34" charset="0"/>
              </a:rPr>
              <a:t>The complainant and </a:t>
            </a:r>
            <a:r>
              <a:rPr lang="en-GB" sz="1100" dirty="0" err="1">
                <a:latin typeface="Arial" panose="020B0604020202020204" pitchFamily="34" charset="0"/>
                <a:cs typeface="Arial" panose="020B0604020202020204" pitchFamily="34" charset="0"/>
              </a:rPr>
              <a:t>complainees</a:t>
            </a:r>
            <a:r>
              <a:rPr lang="en-GB" sz="1100" dirty="0">
                <a:latin typeface="Arial" panose="020B0604020202020204" pitchFamily="34" charset="0"/>
                <a:cs typeface="Arial" panose="020B0604020202020204" pitchFamily="34" charset="0"/>
              </a:rPr>
              <a:t> have the right to request an appeal within ten working days of receiving the summary report. Any exception to this will be considered on an individual basis. To support the appeal, they also have the right to request the full report with personal identifier information redacted.</a:t>
            </a:r>
          </a:p>
          <a:p>
            <a:pPr algn="ctr"/>
            <a:r>
              <a:rPr lang="en-GB" sz="1100" dirty="0">
                <a:latin typeface="Arial" panose="020B0604020202020204" pitchFamily="34" charset="0"/>
                <a:cs typeface="Arial" panose="020B0604020202020204" pitchFamily="34" charset="0"/>
              </a:rPr>
              <a:t>Where improvements have been identified as a result of the investigation, these will be implemented. </a:t>
            </a:r>
          </a:p>
        </p:txBody>
      </p:sp>
      <p:sp>
        <p:nvSpPr>
          <p:cNvPr id="54" name="Oval 53">
            <a:extLst>
              <a:ext uri="{FF2B5EF4-FFF2-40B4-BE49-F238E27FC236}">
                <a16:creationId xmlns:a16="http://schemas.microsoft.com/office/drawing/2014/main" id="{E82574D0-96ED-4950-A9F3-30CE939D1F7D}"/>
              </a:ext>
            </a:extLst>
          </p:cNvPr>
          <p:cNvSpPr/>
          <p:nvPr/>
        </p:nvSpPr>
        <p:spPr>
          <a:xfrm>
            <a:off x="8309535" y="1820801"/>
            <a:ext cx="1731084" cy="1614012"/>
          </a:xfrm>
          <a:prstGeom prst="ellipse">
            <a:avLst/>
          </a:prstGeom>
          <a:solidFill>
            <a:srgbClr val="FF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Stage Two – Appeal if required </a:t>
            </a:r>
          </a:p>
          <a:p>
            <a:pPr algn="ctr"/>
            <a:endParaRPr lang="en-GB" sz="1600" dirty="0"/>
          </a:p>
        </p:txBody>
      </p:sp>
      <p:cxnSp>
        <p:nvCxnSpPr>
          <p:cNvPr id="57" name="Straight Connector 56">
            <a:extLst>
              <a:ext uri="{FF2B5EF4-FFF2-40B4-BE49-F238E27FC236}">
                <a16:creationId xmlns:a16="http://schemas.microsoft.com/office/drawing/2014/main" id="{9B09D6C3-FE45-4E85-A337-5111492D2E35}"/>
              </a:ext>
            </a:extLst>
          </p:cNvPr>
          <p:cNvCxnSpPr>
            <a:cxnSpLocks/>
            <a:stCxn id="40" idx="3"/>
            <a:endCxn id="54" idx="2"/>
          </p:cNvCxnSpPr>
          <p:nvPr/>
        </p:nvCxnSpPr>
        <p:spPr>
          <a:xfrm>
            <a:off x="7817585" y="2627807"/>
            <a:ext cx="4919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70F29FDB-7A07-4966-A879-5DB96B0F12F6}"/>
              </a:ext>
            </a:extLst>
          </p:cNvPr>
          <p:cNvSpPr/>
          <p:nvPr/>
        </p:nvSpPr>
        <p:spPr>
          <a:xfrm>
            <a:off x="8290625" y="3447720"/>
            <a:ext cx="1866325" cy="2893100"/>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Stage Two: appeals would be heard by a panel of three people;  two being VANL trustees and other a member of the Community Solutions Governance Group other than VANL’s CEO. The appeal will usually be completed within three weeks. If longer is required, the complainant will be advised. ​</a:t>
            </a:r>
          </a:p>
          <a:p>
            <a:pPr algn="ctr"/>
            <a:endParaRPr lang="en-GB" sz="1400" dirty="0"/>
          </a:p>
        </p:txBody>
      </p:sp>
      <p:sp>
        <p:nvSpPr>
          <p:cNvPr id="60" name="Rectangle: Rounded Corners 59">
            <a:extLst>
              <a:ext uri="{FF2B5EF4-FFF2-40B4-BE49-F238E27FC236}">
                <a16:creationId xmlns:a16="http://schemas.microsoft.com/office/drawing/2014/main" id="{73BCA042-1AFC-42A5-8019-951430C7B4B9}"/>
              </a:ext>
            </a:extLst>
          </p:cNvPr>
          <p:cNvSpPr/>
          <p:nvPr/>
        </p:nvSpPr>
        <p:spPr>
          <a:xfrm>
            <a:off x="10424882" y="2096360"/>
            <a:ext cx="1639888" cy="1040132"/>
          </a:xfrm>
          <a:prstGeom prst="roundRect">
            <a:avLst/>
          </a:prstGeom>
          <a:solidFill>
            <a:srgbClr val="FF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Reporting on Outcome of Stage Two and other actions</a:t>
            </a:r>
          </a:p>
        </p:txBody>
      </p:sp>
      <p:cxnSp>
        <p:nvCxnSpPr>
          <p:cNvPr id="71" name="Straight Connector 70">
            <a:extLst>
              <a:ext uri="{FF2B5EF4-FFF2-40B4-BE49-F238E27FC236}">
                <a16:creationId xmlns:a16="http://schemas.microsoft.com/office/drawing/2014/main" id="{EFB48EB5-449D-4BEE-8969-0C10198DA435}"/>
              </a:ext>
            </a:extLst>
          </p:cNvPr>
          <p:cNvCxnSpPr>
            <a:cxnSpLocks/>
            <a:stCxn id="54" idx="6"/>
            <a:endCxn id="60" idx="1"/>
          </p:cNvCxnSpPr>
          <p:nvPr/>
        </p:nvCxnSpPr>
        <p:spPr>
          <a:xfrm flipV="1">
            <a:off x="10040619" y="2616426"/>
            <a:ext cx="384263" cy="1138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313469E6-199E-4835-A642-D24EB5087E26}"/>
              </a:ext>
            </a:extLst>
          </p:cNvPr>
          <p:cNvSpPr/>
          <p:nvPr/>
        </p:nvSpPr>
        <p:spPr>
          <a:xfrm>
            <a:off x="10140632" y="3152146"/>
            <a:ext cx="1891924" cy="3477875"/>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Complainant, </a:t>
            </a:r>
            <a:r>
              <a:rPr lang="en-GB" sz="1200" dirty="0" err="1">
                <a:latin typeface="Arial" panose="020B0604020202020204" pitchFamily="34" charset="0"/>
                <a:cs typeface="Arial" panose="020B0604020202020204" pitchFamily="34" charset="0"/>
              </a:rPr>
              <a:t>complainees</a:t>
            </a:r>
            <a:r>
              <a:rPr lang="en-GB" sz="1200" dirty="0">
                <a:latin typeface="Arial" panose="020B0604020202020204" pitchFamily="34" charset="0"/>
                <a:cs typeface="Arial" panose="020B0604020202020204" pitchFamily="34" charset="0"/>
              </a:rPr>
              <a:t> and other appropriate stakeholders advised of outcome, which is final.</a:t>
            </a:r>
          </a:p>
          <a:p>
            <a:pPr algn="ctr"/>
            <a:r>
              <a:rPr lang="en-GB" sz="1200" dirty="0">
                <a:latin typeface="Arial" panose="020B0604020202020204" pitchFamily="34" charset="0"/>
                <a:cs typeface="Arial" panose="020B0604020202020204" pitchFamily="34" charset="0"/>
              </a:rPr>
              <a:t>Anonymised, summary Complaint Appeal Report (CAR) is shared with  complainant; </a:t>
            </a:r>
            <a:r>
              <a:rPr lang="en-GB" sz="1200" dirty="0" err="1">
                <a:latin typeface="Arial" panose="020B0604020202020204" pitchFamily="34" charset="0"/>
                <a:cs typeface="Arial" panose="020B0604020202020204" pitchFamily="34" charset="0"/>
              </a:rPr>
              <a:t>complainees</a:t>
            </a:r>
            <a:r>
              <a:rPr lang="en-GB" sz="1200" dirty="0">
                <a:latin typeface="Arial" panose="020B0604020202020204" pitchFamily="34" charset="0"/>
                <a:cs typeface="Arial" panose="020B0604020202020204" pitchFamily="34" charset="0"/>
              </a:rPr>
              <a:t>; witnesses; VANL CEO and Community Solutions Governance Group members.</a:t>
            </a:r>
          </a:p>
          <a:p>
            <a:pPr algn="ctr"/>
            <a:r>
              <a:rPr lang="en-GB" sz="1200" dirty="0">
                <a:latin typeface="Arial" panose="020B0604020202020204" pitchFamily="34" charset="0"/>
                <a:cs typeface="Arial" panose="020B0604020202020204" pitchFamily="34" charset="0"/>
              </a:rPr>
              <a:t>Any further improvements identified will be implemented.</a:t>
            </a:r>
          </a:p>
          <a:p>
            <a:pPr algn="ctr"/>
            <a:endParaRPr lang="en-GB" sz="1600" dirty="0"/>
          </a:p>
        </p:txBody>
      </p:sp>
      <p:pic>
        <p:nvPicPr>
          <p:cNvPr id="73" name="Picture 72">
            <a:extLst>
              <a:ext uri="{FF2B5EF4-FFF2-40B4-BE49-F238E27FC236}">
                <a16:creationId xmlns:a16="http://schemas.microsoft.com/office/drawing/2014/main" id="{F0D8247C-E179-441C-B183-8C96784DC6F5}"/>
              </a:ext>
            </a:extLst>
          </p:cNvPr>
          <p:cNvPicPr>
            <a:picLocks noChangeAspect="1"/>
          </p:cNvPicPr>
          <p:nvPr/>
        </p:nvPicPr>
        <p:blipFill>
          <a:blip r:embed="rId3"/>
          <a:stretch>
            <a:fillRect/>
          </a:stretch>
        </p:blipFill>
        <p:spPr>
          <a:xfrm>
            <a:off x="1106820" y="5919889"/>
            <a:ext cx="2821908" cy="746582"/>
          </a:xfrm>
          <a:prstGeom prst="rect">
            <a:avLst/>
          </a:prstGeom>
        </p:spPr>
      </p:pic>
      <p:pic>
        <p:nvPicPr>
          <p:cNvPr id="22" name="Picture 21" descr="A picture containing logo&#10;&#10;Description automatically generated">
            <a:extLst>
              <a:ext uri="{FF2B5EF4-FFF2-40B4-BE49-F238E27FC236}">
                <a16:creationId xmlns:a16="http://schemas.microsoft.com/office/drawing/2014/main" id="{38C6E332-38A1-436B-AF27-4E46527E403F}"/>
              </a:ext>
            </a:extLst>
          </p:cNvPr>
          <p:cNvPicPr/>
          <p:nvPr/>
        </p:nvPicPr>
        <p:blipFill>
          <a:blip r:embed="rId4">
            <a:extLst>
              <a:ext uri="{28A0092B-C50C-407E-A947-70E740481C1C}">
                <a14:useLocalDpi xmlns:a14="http://schemas.microsoft.com/office/drawing/2010/main" val="0"/>
              </a:ext>
            </a:extLst>
          </a:blip>
          <a:stretch>
            <a:fillRect/>
          </a:stretch>
        </p:blipFill>
        <p:spPr>
          <a:xfrm>
            <a:off x="47513" y="5884757"/>
            <a:ext cx="942975" cy="857885"/>
          </a:xfrm>
          <a:prstGeom prst="rect">
            <a:avLst/>
          </a:prstGeom>
        </p:spPr>
      </p:pic>
      <p:sp>
        <p:nvSpPr>
          <p:cNvPr id="23" name="Rectangle 22">
            <a:extLst>
              <a:ext uri="{FF2B5EF4-FFF2-40B4-BE49-F238E27FC236}">
                <a16:creationId xmlns:a16="http://schemas.microsoft.com/office/drawing/2014/main" id="{480154D0-2B56-4F87-B678-722B1399D0E9}"/>
              </a:ext>
            </a:extLst>
          </p:cNvPr>
          <p:cNvSpPr/>
          <p:nvPr/>
        </p:nvSpPr>
        <p:spPr>
          <a:xfrm>
            <a:off x="-31690" y="3452267"/>
            <a:ext cx="1939734" cy="830997"/>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Complaints should be submitted to VANL’s CEO  by email – below for contact details.</a:t>
            </a:r>
          </a:p>
        </p:txBody>
      </p:sp>
      <p:sp>
        <p:nvSpPr>
          <p:cNvPr id="2" name="Date Placeholder 1">
            <a:extLst>
              <a:ext uri="{FF2B5EF4-FFF2-40B4-BE49-F238E27FC236}">
                <a16:creationId xmlns:a16="http://schemas.microsoft.com/office/drawing/2014/main" id="{7D55F8AF-C9E3-2628-80B4-D59585B8EC55}"/>
              </a:ext>
            </a:extLst>
          </p:cNvPr>
          <p:cNvSpPr>
            <a:spLocks noGrp="1"/>
          </p:cNvSpPr>
          <p:nvPr>
            <p:ph type="dt" sz="half" idx="10"/>
          </p:nvPr>
        </p:nvSpPr>
        <p:spPr/>
        <p:txBody>
          <a:bodyPr/>
          <a:lstStyle/>
          <a:p>
            <a:fld id="{F4D4DDE0-E439-46BD-934E-CF89E5C91409}" type="datetime1">
              <a:rPr lang="en-GB" smtClean="0"/>
              <a:t>01/04/2024</a:t>
            </a:fld>
            <a:endParaRPr lang="en-GB" dirty="0"/>
          </a:p>
        </p:txBody>
      </p:sp>
      <p:sp>
        <p:nvSpPr>
          <p:cNvPr id="3" name="Slide Number Placeholder 2">
            <a:extLst>
              <a:ext uri="{FF2B5EF4-FFF2-40B4-BE49-F238E27FC236}">
                <a16:creationId xmlns:a16="http://schemas.microsoft.com/office/drawing/2014/main" id="{4A3855AA-8838-D362-2DE6-A1E43F3C93B7}"/>
              </a:ext>
            </a:extLst>
          </p:cNvPr>
          <p:cNvSpPr>
            <a:spLocks noGrp="1"/>
          </p:cNvSpPr>
          <p:nvPr>
            <p:ph type="sldNum" sz="quarter" idx="12"/>
          </p:nvPr>
        </p:nvSpPr>
        <p:spPr>
          <a:xfrm>
            <a:off x="8610600" y="6666470"/>
            <a:ext cx="2743200" cy="191529"/>
          </a:xfrm>
        </p:spPr>
        <p:txBody>
          <a:bodyPr/>
          <a:lstStyle/>
          <a:p>
            <a:fld id="{D23854DD-7590-402A-8464-1E25E4CF5B3B}" type="slidenum">
              <a:rPr lang="en-GB" smtClean="0"/>
              <a:t>3</a:t>
            </a:fld>
            <a:endParaRPr lang="en-GB" dirty="0"/>
          </a:p>
        </p:txBody>
      </p:sp>
    </p:spTree>
    <p:extLst>
      <p:ext uri="{BB962C8B-B14F-4D97-AF65-F5344CB8AC3E}">
        <p14:creationId xmlns:p14="http://schemas.microsoft.com/office/powerpoint/2010/main" val="2937093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D07FDC85-761A-4AF9-AE12-025665D2A0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31165" y="26229"/>
            <a:ext cx="1388110" cy="1680845"/>
          </a:xfrm>
          <a:prstGeom prst="rect">
            <a:avLst/>
          </a:prstGeom>
          <a:noFill/>
        </p:spPr>
      </p:pic>
      <p:sp>
        <p:nvSpPr>
          <p:cNvPr id="6" name="Text Placeholder 2">
            <a:extLst>
              <a:ext uri="{FF2B5EF4-FFF2-40B4-BE49-F238E27FC236}">
                <a16:creationId xmlns:a16="http://schemas.microsoft.com/office/drawing/2014/main" id="{5726C739-69D2-4425-86DC-63AF774202D2}"/>
              </a:ext>
            </a:extLst>
          </p:cNvPr>
          <p:cNvSpPr txBox="1">
            <a:spLocks/>
          </p:cNvSpPr>
          <p:nvPr/>
        </p:nvSpPr>
        <p:spPr>
          <a:xfrm>
            <a:off x="2297763" y="187261"/>
            <a:ext cx="7889241" cy="1680844"/>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800" b="1" dirty="0">
                <a:solidFill>
                  <a:schemeClr val="tx1">
                    <a:lumMod val="85000"/>
                    <a:lumOff val="15000"/>
                  </a:schemeClr>
                </a:solidFill>
                <a:highlight>
                  <a:srgbClr val="00FF00"/>
                </a:highlight>
                <a:latin typeface="Arial" panose="020B0604020202020204" pitchFamily="34" charset="0"/>
                <a:cs typeface="Arial" panose="020B0604020202020204" pitchFamily="34" charset="0"/>
              </a:rPr>
              <a:t>Complaint Type Two: complaint regarding a Community Solutions Locality Host or other funded project: to be submitted to VANL’s Senior Managers, Community Solutions </a:t>
            </a:r>
            <a:r>
              <a:rPr lang="en-GB" sz="2400" b="1" dirty="0">
                <a:solidFill>
                  <a:schemeClr val="tx1">
                    <a:lumMod val="85000"/>
                    <a:lumOff val="15000"/>
                  </a:schemeClr>
                </a:solidFill>
                <a:highlight>
                  <a:srgbClr val="00FF00"/>
                </a:highlight>
                <a:latin typeface="Acumin Pro" panose="020B0704020202020204" pitchFamily="34" charset="0"/>
              </a:rPr>
              <a:t>Programme</a:t>
            </a:r>
          </a:p>
          <a:p>
            <a:endParaRPr lang="en-GB" sz="2400" dirty="0">
              <a:solidFill>
                <a:schemeClr val="tx1">
                  <a:lumMod val="85000"/>
                  <a:lumOff val="15000"/>
                </a:schemeClr>
              </a:solidFill>
              <a:latin typeface="Acumin Pro" panose="020B0704020202020204" pitchFamily="34" charset="0"/>
            </a:endParaRPr>
          </a:p>
        </p:txBody>
      </p:sp>
      <p:sp>
        <p:nvSpPr>
          <p:cNvPr id="8" name="Oval 7">
            <a:extLst>
              <a:ext uri="{FF2B5EF4-FFF2-40B4-BE49-F238E27FC236}">
                <a16:creationId xmlns:a16="http://schemas.microsoft.com/office/drawing/2014/main" id="{6987F6DB-7B33-4088-BE4C-4605C9FFB497}"/>
              </a:ext>
            </a:extLst>
          </p:cNvPr>
          <p:cNvSpPr/>
          <p:nvPr/>
        </p:nvSpPr>
        <p:spPr>
          <a:xfrm>
            <a:off x="21263" y="1995872"/>
            <a:ext cx="1745855" cy="1477328"/>
          </a:xfrm>
          <a:prstGeom prst="ellipse">
            <a:avLst/>
          </a:prstGeom>
          <a:solidFill>
            <a:srgbClr val="00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Complaint Received</a:t>
            </a:r>
          </a:p>
          <a:p>
            <a:pPr algn="ctr"/>
            <a:endParaRPr lang="en-GB" sz="1600" dirty="0"/>
          </a:p>
        </p:txBody>
      </p:sp>
      <p:sp>
        <p:nvSpPr>
          <p:cNvPr id="9" name="Rectangle: Rounded Corners 8">
            <a:extLst>
              <a:ext uri="{FF2B5EF4-FFF2-40B4-BE49-F238E27FC236}">
                <a16:creationId xmlns:a16="http://schemas.microsoft.com/office/drawing/2014/main" id="{A0535ECB-7810-4249-9F91-DC004906FA23}"/>
              </a:ext>
            </a:extLst>
          </p:cNvPr>
          <p:cNvSpPr/>
          <p:nvPr/>
        </p:nvSpPr>
        <p:spPr>
          <a:xfrm>
            <a:off x="2043692" y="2214470"/>
            <a:ext cx="1639888" cy="1040132"/>
          </a:xfrm>
          <a:prstGeom prst="roundRect">
            <a:avLst/>
          </a:prstGeom>
          <a:solidFill>
            <a:srgbClr val="00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Receipt of Complaint Acknowledged</a:t>
            </a:r>
          </a:p>
        </p:txBody>
      </p:sp>
      <p:cxnSp>
        <p:nvCxnSpPr>
          <p:cNvPr id="11" name="Straight Connector 10">
            <a:extLst>
              <a:ext uri="{FF2B5EF4-FFF2-40B4-BE49-F238E27FC236}">
                <a16:creationId xmlns:a16="http://schemas.microsoft.com/office/drawing/2014/main" id="{8B85EA83-E146-43BC-9905-C172A91D11D3}"/>
              </a:ext>
            </a:extLst>
          </p:cNvPr>
          <p:cNvCxnSpPr>
            <a:cxnSpLocks/>
            <a:stCxn id="8" idx="6"/>
            <a:endCxn id="9" idx="1"/>
          </p:cNvCxnSpPr>
          <p:nvPr/>
        </p:nvCxnSpPr>
        <p:spPr>
          <a:xfrm>
            <a:off x="1767118" y="2734536"/>
            <a:ext cx="276574"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907E5DC6-66D7-40E4-B265-62CA64EED95E}"/>
              </a:ext>
            </a:extLst>
          </p:cNvPr>
          <p:cNvSpPr/>
          <p:nvPr/>
        </p:nvSpPr>
        <p:spPr>
          <a:xfrm>
            <a:off x="4128116" y="2000423"/>
            <a:ext cx="1861934" cy="1477328"/>
          </a:xfrm>
          <a:prstGeom prst="ellipse">
            <a:avLst/>
          </a:prstGeom>
          <a:solidFill>
            <a:srgbClr val="00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Stage One: Complaint Investigation </a:t>
            </a:r>
          </a:p>
        </p:txBody>
      </p:sp>
      <p:cxnSp>
        <p:nvCxnSpPr>
          <p:cNvPr id="21" name="Straight Connector 20">
            <a:extLst>
              <a:ext uri="{FF2B5EF4-FFF2-40B4-BE49-F238E27FC236}">
                <a16:creationId xmlns:a16="http://schemas.microsoft.com/office/drawing/2014/main" id="{0E5B6CC8-E492-4641-B8DF-4DB587758BA0}"/>
              </a:ext>
            </a:extLst>
          </p:cNvPr>
          <p:cNvCxnSpPr>
            <a:cxnSpLocks/>
            <a:stCxn id="9" idx="3"/>
            <a:endCxn id="18" idx="2"/>
          </p:cNvCxnSpPr>
          <p:nvPr/>
        </p:nvCxnSpPr>
        <p:spPr>
          <a:xfrm>
            <a:off x="3683580" y="2734536"/>
            <a:ext cx="444536" cy="455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C4B1AAEE-D39B-43AB-BAE1-8D9CD73A0658}"/>
              </a:ext>
            </a:extLst>
          </p:cNvPr>
          <p:cNvSpPr/>
          <p:nvPr/>
        </p:nvSpPr>
        <p:spPr>
          <a:xfrm>
            <a:off x="1893769" y="3596311"/>
            <a:ext cx="1939734" cy="1384995"/>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The Senior Manager acknowledges receipt of </a:t>
            </a:r>
            <a:r>
              <a:rPr lang="en-GB" sz="1200" dirty="0" err="1">
                <a:latin typeface="Arial" panose="020B0604020202020204" pitchFamily="34" charset="0"/>
                <a:cs typeface="Arial" panose="020B0604020202020204" pitchFamily="34" charset="0"/>
              </a:rPr>
              <a:t>comlaint</a:t>
            </a:r>
            <a:r>
              <a:rPr lang="en-GB" sz="1200" dirty="0">
                <a:latin typeface="Arial" panose="020B0604020202020204" pitchFamily="34" charset="0"/>
                <a:cs typeface="Arial" panose="020B0604020202020204" pitchFamily="34" charset="0"/>
              </a:rPr>
              <a:t> by email within three working days, outlining timescale and process, copying in VANL’s CEO. </a:t>
            </a:r>
          </a:p>
        </p:txBody>
      </p:sp>
      <p:sp>
        <p:nvSpPr>
          <p:cNvPr id="35" name="Rectangle 34">
            <a:extLst>
              <a:ext uri="{FF2B5EF4-FFF2-40B4-BE49-F238E27FC236}">
                <a16:creationId xmlns:a16="http://schemas.microsoft.com/office/drawing/2014/main" id="{1239BF20-67E8-4E91-B797-7549B312E1B1}"/>
              </a:ext>
            </a:extLst>
          </p:cNvPr>
          <p:cNvSpPr/>
          <p:nvPr/>
        </p:nvSpPr>
        <p:spPr>
          <a:xfrm>
            <a:off x="3969297" y="3536223"/>
            <a:ext cx="1877744" cy="3262432"/>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Stage One: Investigation</a:t>
            </a:r>
          </a:p>
          <a:p>
            <a:pPr algn="ctr"/>
            <a:r>
              <a:rPr lang="en-GB" sz="1200" dirty="0">
                <a:latin typeface="Arial" panose="020B0604020202020204" pitchFamily="34" charset="0"/>
                <a:cs typeface="Arial" panose="020B0604020202020204" pitchFamily="34" charset="0"/>
              </a:rPr>
              <a:t>undertaken by an  appropriate member of VANL staff or independent person appointed by VANL, who prepares a full, Complaint Investigation Report (CIR).  </a:t>
            </a:r>
          </a:p>
          <a:p>
            <a:pPr algn="ctr"/>
            <a:r>
              <a:rPr lang="en-GB" sz="1200" dirty="0">
                <a:latin typeface="Arial" panose="020B0604020202020204" pitchFamily="34" charset="0"/>
                <a:cs typeface="Arial" panose="020B0604020202020204" pitchFamily="34" charset="0"/>
              </a:rPr>
              <a:t>The aim is to complete Stage 1 within three weeks.  If longer is required, the complainant and other appropriate stakeholders will be advised. ​</a:t>
            </a:r>
          </a:p>
          <a:p>
            <a:pPr algn="ctr"/>
            <a:endParaRPr lang="en-GB" sz="1400" dirty="0"/>
          </a:p>
        </p:txBody>
      </p:sp>
      <p:sp>
        <p:nvSpPr>
          <p:cNvPr id="40" name="Rectangle: Rounded Corners 39">
            <a:extLst>
              <a:ext uri="{FF2B5EF4-FFF2-40B4-BE49-F238E27FC236}">
                <a16:creationId xmlns:a16="http://schemas.microsoft.com/office/drawing/2014/main" id="{7C07016A-DA94-4CD8-B3D3-C08700107580}"/>
              </a:ext>
            </a:extLst>
          </p:cNvPr>
          <p:cNvSpPr/>
          <p:nvPr/>
        </p:nvSpPr>
        <p:spPr>
          <a:xfrm>
            <a:off x="6434586" y="2140925"/>
            <a:ext cx="1639888" cy="1205427"/>
          </a:xfrm>
          <a:prstGeom prst="roundRect">
            <a:avLst/>
          </a:prstGeom>
          <a:solidFill>
            <a:srgbClr val="00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Reporting on  Outcome of Stage One and other actions – also see notes</a:t>
            </a:r>
          </a:p>
        </p:txBody>
      </p:sp>
      <p:cxnSp>
        <p:nvCxnSpPr>
          <p:cNvPr id="44" name="Straight Connector 43">
            <a:extLst>
              <a:ext uri="{FF2B5EF4-FFF2-40B4-BE49-F238E27FC236}">
                <a16:creationId xmlns:a16="http://schemas.microsoft.com/office/drawing/2014/main" id="{42EDE467-5BD1-4C66-93E7-83F743875472}"/>
              </a:ext>
            </a:extLst>
          </p:cNvPr>
          <p:cNvCxnSpPr>
            <a:cxnSpLocks/>
            <a:stCxn id="18" idx="6"/>
            <a:endCxn id="40" idx="1"/>
          </p:cNvCxnSpPr>
          <p:nvPr/>
        </p:nvCxnSpPr>
        <p:spPr>
          <a:xfrm>
            <a:off x="5990050" y="2739087"/>
            <a:ext cx="444536" cy="455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E6A331F5-615E-46FE-8145-B26B8873D16D}"/>
              </a:ext>
            </a:extLst>
          </p:cNvPr>
          <p:cNvSpPr/>
          <p:nvPr/>
        </p:nvSpPr>
        <p:spPr>
          <a:xfrm>
            <a:off x="5998981" y="3572778"/>
            <a:ext cx="1967985" cy="338554"/>
          </a:xfrm>
          <a:prstGeom prst="rect">
            <a:avLst/>
          </a:prstGeom>
        </p:spPr>
        <p:txBody>
          <a:bodyPr wrap="square">
            <a:spAutoFit/>
          </a:bodyPr>
          <a:lstStyle/>
          <a:p>
            <a:pPr algn="ctr"/>
            <a:endParaRPr lang="en-GB" sz="1600" dirty="0"/>
          </a:p>
        </p:txBody>
      </p:sp>
      <p:sp>
        <p:nvSpPr>
          <p:cNvPr id="54" name="Oval 53">
            <a:extLst>
              <a:ext uri="{FF2B5EF4-FFF2-40B4-BE49-F238E27FC236}">
                <a16:creationId xmlns:a16="http://schemas.microsoft.com/office/drawing/2014/main" id="{E82574D0-96ED-4950-A9F3-30CE939D1F7D}"/>
              </a:ext>
            </a:extLst>
          </p:cNvPr>
          <p:cNvSpPr/>
          <p:nvPr/>
        </p:nvSpPr>
        <p:spPr>
          <a:xfrm>
            <a:off x="8402629" y="2004975"/>
            <a:ext cx="1546498" cy="1477328"/>
          </a:xfrm>
          <a:prstGeom prst="ellipse">
            <a:avLst/>
          </a:prstGeom>
          <a:solidFill>
            <a:srgbClr val="00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Stage Two – Appeal if required </a:t>
            </a:r>
          </a:p>
        </p:txBody>
      </p:sp>
      <p:cxnSp>
        <p:nvCxnSpPr>
          <p:cNvPr id="57" name="Straight Connector 56">
            <a:extLst>
              <a:ext uri="{FF2B5EF4-FFF2-40B4-BE49-F238E27FC236}">
                <a16:creationId xmlns:a16="http://schemas.microsoft.com/office/drawing/2014/main" id="{9B09D6C3-FE45-4E85-A337-5111492D2E35}"/>
              </a:ext>
            </a:extLst>
          </p:cNvPr>
          <p:cNvCxnSpPr>
            <a:cxnSpLocks/>
            <a:stCxn id="40" idx="3"/>
            <a:endCxn id="54" idx="2"/>
          </p:cNvCxnSpPr>
          <p:nvPr/>
        </p:nvCxnSpPr>
        <p:spPr>
          <a:xfrm>
            <a:off x="8074474" y="2743639"/>
            <a:ext cx="32815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70F29FDB-7A07-4966-A879-5DB96B0F12F6}"/>
              </a:ext>
            </a:extLst>
          </p:cNvPr>
          <p:cNvSpPr/>
          <p:nvPr/>
        </p:nvSpPr>
        <p:spPr>
          <a:xfrm>
            <a:off x="8517305" y="3572778"/>
            <a:ext cx="1638527" cy="3077766"/>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Stage</a:t>
            </a:r>
            <a:r>
              <a:rPr lang="en-GB" sz="1200" b="1" dirty="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Two: appeals would be heard by a panel of three people; who are members of the Community Solutions Governance Group other than VANL members. The appeal will usually be completed within three weeks. If longer is required, the complainant will be advised. ​</a:t>
            </a:r>
          </a:p>
          <a:p>
            <a:pPr algn="ctr"/>
            <a:endParaRPr lang="en-GB" sz="1400" dirty="0"/>
          </a:p>
        </p:txBody>
      </p:sp>
      <p:sp>
        <p:nvSpPr>
          <p:cNvPr id="60" name="Rectangle: Rounded Corners 59">
            <a:extLst>
              <a:ext uri="{FF2B5EF4-FFF2-40B4-BE49-F238E27FC236}">
                <a16:creationId xmlns:a16="http://schemas.microsoft.com/office/drawing/2014/main" id="{73BCA042-1AFC-42A5-8019-951430C7B4B9}"/>
              </a:ext>
            </a:extLst>
          </p:cNvPr>
          <p:cNvSpPr/>
          <p:nvPr/>
        </p:nvSpPr>
        <p:spPr>
          <a:xfrm>
            <a:off x="10424882" y="2214470"/>
            <a:ext cx="1639888" cy="1040132"/>
          </a:xfrm>
          <a:prstGeom prst="roundRect">
            <a:avLst>
              <a:gd name="adj" fmla="val 22418"/>
            </a:avLst>
          </a:prstGeom>
          <a:solidFill>
            <a:srgbClr val="00FF00"/>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Reporting on Outcome of Stage Two and other actions</a:t>
            </a:r>
          </a:p>
        </p:txBody>
      </p:sp>
      <p:cxnSp>
        <p:nvCxnSpPr>
          <p:cNvPr id="71" name="Straight Connector 70">
            <a:extLst>
              <a:ext uri="{FF2B5EF4-FFF2-40B4-BE49-F238E27FC236}">
                <a16:creationId xmlns:a16="http://schemas.microsoft.com/office/drawing/2014/main" id="{EFB48EB5-449D-4BEE-8969-0C10198DA435}"/>
              </a:ext>
            </a:extLst>
          </p:cNvPr>
          <p:cNvCxnSpPr>
            <a:stCxn id="54" idx="6"/>
            <a:endCxn id="60" idx="1"/>
          </p:cNvCxnSpPr>
          <p:nvPr/>
        </p:nvCxnSpPr>
        <p:spPr>
          <a:xfrm flipV="1">
            <a:off x="9949127" y="2734536"/>
            <a:ext cx="475755" cy="910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313469E6-199E-4835-A642-D24EB5087E26}"/>
              </a:ext>
            </a:extLst>
          </p:cNvPr>
          <p:cNvSpPr/>
          <p:nvPr/>
        </p:nvSpPr>
        <p:spPr>
          <a:xfrm>
            <a:off x="10155832" y="3526793"/>
            <a:ext cx="1980057" cy="3077766"/>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Complainant, </a:t>
            </a:r>
            <a:r>
              <a:rPr lang="en-GB" sz="1200" dirty="0" err="1">
                <a:latin typeface="Arial" panose="020B0604020202020204" pitchFamily="34" charset="0"/>
                <a:cs typeface="Arial" panose="020B0604020202020204" pitchFamily="34" charset="0"/>
              </a:rPr>
              <a:t>complainees</a:t>
            </a:r>
            <a:r>
              <a:rPr lang="en-GB" sz="1200" dirty="0">
                <a:latin typeface="Arial" panose="020B0604020202020204" pitchFamily="34" charset="0"/>
                <a:cs typeface="Arial" panose="020B0604020202020204" pitchFamily="34" charset="0"/>
              </a:rPr>
              <a:t> and other appropriate stakeholders advised of outcome, which is final.</a:t>
            </a:r>
          </a:p>
          <a:p>
            <a:pPr algn="ctr"/>
            <a:r>
              <a:rPr lang="en-GB" sz="1200" dirty="0">
                <a:latin typeface="Arial" panose="020B0604020202020204" pitchFamily="34" charset="0"/>
                <a:cs typeface="Arial" panose="020B0604020202020204" pitchFamily="34" charset="0"/>
              </a:rPr>
              <a:t>Anonymised, summary Complaint Appeal Report (CAR) is shared with  complainant; </a:t>
            </a:r>
            <a:r>
              <a:rPr lang="en-GB" sz="1200" dirty="0" err="1">
                <a:latin typeface="Arial" panose="020B0604020202020204" pitchFamily="34" charset="0"/>
                <a:cs typeface="Arial" panose="020B0604020202020204" pitchFamily="34" charset="0"/>
              </a:rPr>
              <a:t>complainees</a:t>
            </a:r>
            <a:r>
              <a:rPr lang="en-GB" sz="1200" dirty="0">
                <a:latin typeface="Arial" panose="020B0604020202020204" pitchFamily="34" charset="0"/>
                <a:cs typeface="Arial" panose="020B0604020202020204" pitchFamily="34" charset="0"/>
              </a:rPr>
              <a:t>; witnesses; VANL CEO and Community Solutions Governance Group members.</a:t>
            </a:r>
          </a:p>
          <a:p>
            <a:pPr algn="ctr"/>
            <a:r>
              <a:rPr lang="en-GB" sz="1200" dirty="0">
                <a:latin typeface="Arial" panose="020B0604020202020204" pitchFamily="34" charset="0"/>
                <a:cs typeface="Arial" panose="020B0604020202020204" pitchFamily="34" charset="0"/>
              </a:rPr>
              <a:t>Any further improvements identified will be implemented.</a:t>
            </a:r>
          </a:p>
          <a:p>
            <a:pPr algn="ctr"/>
            <a:endParaRPr lang="en-GB" sz="1400" dirty="0">
              <a:highlight>
                <a:srgbClr val="FFFF00"/>
              </a:highlight>
            </a:endParaRPr>
          </a:p>
        </p:txBody>
      </p:sp>
      <p:pic>
        <p:nvPicPr>
          <p:cNvPr id="22" name="Picture 21">
            <a:extLst>
              <a:ext uri="{FF2B5EF4-FFF2-40B4-BE49-F238E27FC236}">
                <a16:creationId xmlns:a16="http://schemas.microsoft.com/office/drawing/2014/main" id="{7647F395-3000-4EB5-B933-5D979406B6E8}"/>
              </a:ext>
            </a:extLst>
          </p:cNvPr>
          <p:cNvPicPr>
            <a:picLocks noChangeAspect="1"/>
          </p:cNvPicPr>
          <p:nvPr/>
        </p:nvPicPr>
        <p:blipFill>
          <a:blip r:embed="rId3"/>
          <a:stretch>
            <a:fillRect/>
          </a:stretch>
        </p:blipFill>
        <p:spPr>
          <a:xfrm>
            <a:off x="1576359" y="5945872"/>
            <a:ext cx="2735636" cy="717991"/>
          </a:xfrm>
          <a:prstGeom prst="rect">
            <a:avLst/>
          </a:prstGeom>
        </p:spPr>
      </p:pic>
      <p:pic>
        <p:nvPicPr>
          <p:cNvPr id="23" name="Picture 22" descr="A picture containing logo&#10;&#10;Description automatically generated">
            <a:extLst>
              <a:ext uri="{FF2B5EF4-FFF2-40B4-BE49-F238E27FC236}">
                <a16:creationId xmlns:a16="http://schemas.microsoft.com/office/drawing/2014/main" id="{5CDFF3C7-0FEE-4AFF-82C1-B7C2AF9CA328}"/>
              </a:ext>
            </a:extLst>
          </p:cNvPr>
          <p:cNvPicPr/>
          <p:nvPr/>
        </p:nvPicPr>
        <p:blipFill>
          <a:blip r:embed="rId4">
            <a:extLst>
              <a:ext uri="{28A0092B-C50C-407E-A947-70E740481C1C}">
                <a14:useLocalDpi xmlns:a14="http://schemas.microsoft.com/office/drawing/2010/main" val="0"/>
              </a:ext>
            </a:extLst>
          </a:blip>
          <a:stretch>
            <a:fillRect/>
          </a:stretch>
        </p:blipFill>
        <p:spPr>
          <a:xfrm>
            <a:off x="56110" y="5910740"/>
            <a:ext cx="942975" cy="857885"/>
          </a:xfrm>
          <a:prstGeom prst="rect">
            <a:avLst/>
          </a:prstGeom>
        </p:spPr>
      </p:pic>
      <p:sp>
        <p:nvSpPr>
          <p:cNvPr id="24" name="Rectangle 23">
            <a:extLst>
              <a:ext uri="{FF2B5EF4-FFF2-40B4-BE49-F238E27FC236}">
                <a16:creationId xmlns:a16="http://schemas.microsoft.com/office/drawing/2014/main" id="{86336187-039A-4381-8266-04CAACFFA0E4}"/>
              </a:ext>
            </a:extLst>
          </p:cNvPr>
          <p:cNvSpPr/>
          <p:nvPr/>
        </p:nvSpPr>
        <p:spPr>
          <a:xfrm>
            <a:off x="-10545" y="3611699"/>
            <a:ext cx="1939734" cy="1200329"/>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Complaints should be submitted to VANL’s Senior Manager Community Solutions by email – below for contacts.</a:t>
            </a:r>
          </a:p>
        </p:txBody>
      </p:sp>
      <p:sp>
        <p:nvSpPr>
          <p:cNvPr id="2" name="Date Placeholder 1">
            <a:extLst>
              <a:ext uri="{FF2B5EF4-FFF2-40B4-BE49-F238E27FC236}">
                <a16:creationId xmlns:a16="http://schemas.microsoft.com/office/drawing/2014/main" id="{6CDD460C-0348-1FD8-D7C8-0ACE3F041292}"/>
              </a:ext>
            </a:extLst>
          </p:cNvPr>
          <p:cNvSpPr>
            <a:spLocks noGrp="1"/>
          </p:cNvSpPr>
          <p:nvPr>
            <p:ph type="dt" sz="half" idx="10"/>
          </p:nvPr>
        </p:nvSpPr>
        <p:spPr/>
        <p:txBody>
          <a:bodyPr/>
          <a:lstStyle/>
          <a:p>
            <a:fld id="{BFF0B549-EDC3-4F25-A9E3-4F3C8CB5BD26}" type="datetime1">
              <a:rPr lang="en-GB" smtClean="0"/>
              <a:t>01/04/2024</a:t>
            </a:fld>
            <a:endParaRPr lang="en-GB" dirty="0"/>
          </a:p>
        </p:txBody>
      </p:sp>
      <p:sp>
        <p:nvSpPr>
          <p:cNvPr id="3" name="Slide Number Placeholder 2">
            <a:extLst>
              <a:ext uri="{FF2B5EF4-FFF2-40B4-BE49-F238E27FC236}">
                <a16:creationId xmlns:a16="http://schemas.microsoft.com/office/drawing/2014/main" id="{05A2369F-070C-96A6-D5A6-B2821B935E94}"/>
              </a:ext>
            </a:extLst>
          </p:cNvPr>
          <p:cNvSpPr>
            <a:spLocks noGrp="1"/>
          </p:cNvSpPr>
          <p:nvPr>
            <p:ph type="sldNum" sz="quarter" idx="12"/>
          </p:nvPr>
        </p:nvSpPr>
        <p:spPr/>
        <p:txBody>
          <a:bodyPr/>
          <a:lstStyle/>
          <a:p>
            <a:fld id="{D23854DD-7590-402A-8464-1E25E4CF5B3B}" type="slidenum">
              <a:rPr lang="en-GB" smtClean="0"/>
              <a:t>4</a:t>
            </a:fld>
            <a:endParaRPr lang="en-GB" dirty="0"/>
          </a:p>
        </p:txBody>
      </p:sp>
      <p:sp>
        <p:nvSpPr>
          <p:cNvPr id="36" name="Rectangle 35">
            <a:extLst>
              <a:ext uri="{FF2B5EF4-FFF2-40B4-BE49-F238E27FC236}">
                <a16:creationId xmlns:a16="http://schemas.microsoft.com/office/drawing/2014/main" id="{EE7BC079-C925-4627-8285-51F25F171D07}"/>
              </a:ext>
            </a:extLst>
          </p:cNvPr>
          <p:cNvSpPr/>
          <p:nvPr/>
        </p:nvSpPr>
        <p:spPr>
          <a:xfrm>
            <a:off x="5757391" y="3519366"/>
            <a:ext cx="2821908" cy="2800767"/>
          </a:xfrm>
          <a:prstGeom prst="rect">
            <a:avLst/>
          </a:prstGeom>
        </p:spPr>
        <p:txBody>
          <a:bodyPr wrap="square">
            <a:spAutoFit/>
          </a:bodyPr>
          <a:lstStyle/>
          <a:p>
            <a:pPr algn="ctr"/>
            <a:r>
              <a:rPr lang="en-GB" sz="1100" dirty="0">
                <a:latin typeface="Arial" panose="020B0604020202020204" pitchFamily="34" charset="0"/>
                <a:cs typeface="Arial" panose="020B0604020202020204" pitchFamily="34" charset="0"/>
              </a:rPr>
              <a:t>The complainant, </a:t>
            </a:r>
            <a:r>
              <a:rPr lang="en-GB" sz="1100" dirty="0" err="1">
                <a:latin typeface="Arial" panose="020B0604020202020204" pitchFamily="34" charset="0"/>
                <a:cs typeface="Arial" panose="020B0604020202020204" pitchFamily="34" charset="0"/>
              </a:rPr>
              <a:t>complainees</a:t>
            </a:r>
            <a:r>
              <a:rPr lang="en-GB" sz="1100" dirty="0">
                <a:latin typeface="Arial" panose="020B0604020202020204" pitchFamily="34" charset="0"/>
                <a:cs typeface="Arial" panose="020B0604020202020204" pitchFamily="34" charset="0"/>
              </a:rPr>
              <a:t> &amp; other appropriate stakeholders are advised of outcome of Stage 1 by email -  supported by an anonymised, summary, Complaint Investigation Report (CIR). </a:t>
            </a:r>
          </a:p>
          <a:p>
            <a:pPr algn="ctr"/>
            <a:r>
              <a:rPr lang="en-GB" sz="1100" dirty="0">
                <a:latin typeface="Arial" panose="020B0604020202020204" pitchFamily="34" charset="0"/>
                <a:cs typeface="Arial" panose="020B0604020202020204" pitchFamily="34" charset="0"/>
              </a:rPr>
              <a:t>The complainant and </a:t>
            </a:r>
            <a:r>
              <a:rPr lang="en-GB" sz="1100" dirty="0" err="1">
                <a:latin typeface="Arial" panose="020B0604020202020204" pitchFamily="34" charset="0"/>
                <a:cs typeface="Arial" panose="020B0604020202020204" pitchFamily="34" charset="0"/>
              </a:rPr>
              <a:t>complainees</a:t>
            </a:r>
            <a:r>
              <a:rPr lang="en-GB" sz="1100" dirty="0">
                <a:latin typeface="Arial" panose="020B0604020202020204" pitchFamily="34" charset="0"/>
                <a:cs typeface="Arial" panose="020B0604020202020204" pitchFamily="34" charset="0"/>
              </a:rPr>
              <a:t> have the right to request an appeal within ten working days of receiving the summary report. Any exception to this will be considered on an individual basis. To support the appeal, they also have the right to request the full report with personal identifier information redacted.</a:t>
            </a:r>
          </a:p>
          <a:p>
            <a:pPr algn="ctr"/>
            <a:r>
              <a:rPr lang="en-GB" sz="1100" dirty="0">
                <a:latin typeface="Arial" panose="020B0604020202020204" pitchFamily="34" charset="0"/>
                <a:cs typeface="Arial" panose="020B0604020202020204" pitchFamily="34" charset="0"/>
              </a:rPr>
              <a:t>Where improvements have been identified as a result of the investigation, these will be implemented. </a:t>
            </a:r>
          </a:p>
        </p:txBody>
      </p:sp>
    </p:spTree>
    <p:extLst>
      <p:ext uri="{BB962C8B-B14F-4D97-AF65-F5344CB8AC3E}">
        <p14:creationId xmlns:p14="http://schemas.microsoft.com/office/powerpoint/2010/main" val="2888736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D07FDC85-761A-4AF9-AE12-025665D2A0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10862" y="37056"/>
            <a:ext cx="1388110" cy="1680845"/>
          </a:xfrm>
          <a:prstGeom prst="rect">
            <a:avLst/>
          </a:prstGeom>
          <a:noFill/>
        </p:spPr>
      </p:pic>
      <p:sp>
        <p:nvSpPr>
          <p:cNvPr id="6" name="Text Placeholder 2">
            <a:extLst>
              <a:ext uri="{FF2B5EF4-FFF2-40B4-BE49-F238E27FC236}">
                <a16:creationId xmlns:a16="http://schemas.microsoft.com/office/drawing/2014/main" id="{5726C739-69D2-4425-86DC-63AF774202D2}"/>
              </a:ext>
            </a:extLst>
          </p:cNvPr>
          <p:cNvSpPr txBox="1">
            <a:spLocks/>
          </p:cNvSpPr>
          <p:nvPr/>
        </p:nvSpPr>
        <p:spPr>
          <a:xfrm>
            <a:off x="2424112" y="0"/>
            <a:ext cx="7343775" cy="992177"/>
          </a:xfrm>
          <a:prstGeom prst="rect">
            <a:avLst/>
          </a:prstGeom>
        </p:spPr>
        <p:txBody>
          <a:bodyPr vert="horz" lIns="91440" tIns="45720" rIns="91440" bIns="45720" rtlCol="0" anchor="ctr">
            <a:normAutofit fontScale="92500" lnSpcReduction="20000"/>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lumMod val="85000"/>
                    <a:lumOff val="15000"/>
                  </a:schemeClr>
                </a:solidFill>
                <a:highlight>
                  <a:srgbClr val="00FFFF"/>
                </a:highlight>
                <a:latin typeface="Arial" panose="020B0604020202020204" pitchFamily="34" charset="0"/>
                <a:cs typeface="Arial" panose="020B0604020202020204" pitchFamily="34" charset="0"/>
              </a:rPr>
              <a:t>Complaint Type Three: complaint regarding a Locality Consortia: to be submitted to VANL’s Senior Managers, Community Solutions Programme </a:t>
            </a:r>
          </a:p>
        </p:txBody>
      </p:sp>
      <p:sp>
        <p:nvSpPr>
          <p:cNvPr id="8" name="Oval 7">
            <a:extLst>
              <a:ext uri="{FF2B5EF4-FFF2-40B4-BE49-F238E27FC236}">
                <a16:creationId xmlns:a16="http://schemas.microsoft.com/office/drawing/2014/main" id="{6987F6DB-7B33-4088-BE4C-4605C9FFB497}"/>
              </a:ext>
            </a:extLst>
          </p:cNvPr>
          <p:cNvSpPr/>
          <p:nvPr/>
        </p:nvSpPr>
        <p:spPr>
          <a:xfrm>
            <a:off x="21264" y="1937452"/>
            <a:ext cx="1745854" cy="1477328"/>
          </a:xfrm>
          <a:prstGeom prst="ellipse">
            <a:avLst/>
          </a:prstGeom>
          <a:solidFill>
            <a:srgbClr val="66FFFF"/>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Complaint Received</a:t>
            </a:r>
          </a:p>
        </p:txBody>
      </p:sp>
      <p:sp>
        <p:nvSpPr>
          <p:cNvPr id="9" name="Rectangle: Rounded Corners 8">
            <a:extLst>
              <a:ext uri="{FF2B5EF4-FFF2-40B4-BE49-F238E27FC236}">
                <a16:creationId xmlns:a16="http://schemas.microsoft.com/office/drawing/2014/main" id="{A0535ECB-7810-4249-9F91-DC004906FA23}"/>
              </a:ext>
            </a:extLst>
          </p:cNvPr>
          <p:cNvSpPr/>
          <p:nvPr/>
        </p:nvSpPr>
        <p:spPr>
          <a:xfrm>
            <a:off x="2043692" y="2156050"/>
            <a:ext cx="1639888" cy="1040132"/>
          </a:xfrm>
          <a:prstGeom prst="roundRect">
            <a:avLst/>
          </a:prstGeom>
          <a:solidFill>
            <a:srgbClr val="66FFFF"/>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Receipt of Complaint Acknowledged</a:t>
            </a:r>
          </a:p>
        </p:txBody>
      </p:sp>
      <p:cxnSp>
        <p:nvCxnSpPr>
          <p:cNvPr id="11" name="Straight Connector 10">
            <a:extLst>
              <a:ext uri="{FF2B5EF4-FFF2-40B4-BE49-F238E27FC236}">
                <a16:creationId xmlns:a16="http://schemas.microsoft.com/office/drawing/2014/main" id="{8B85EA83-E146-43BC-9905-C172A91D11D3}"/>
              </a:ext>
            </a:extLst>
          </p:cNvPr>
          <p:cNvCxnSpPr>
            <a:cxnSpLocks/>
            <a:stCxn id="8" idx="6"/>
            <a:endCxn id="9" idx="1"/>
          </p:cNvCxnSpPr>
          <p:nvPr/>
        </p:nvCxnSpPr>
        <p:spPr>
          <a:xfrm>
            <a:off x="1767118" y="2676116"/>
            <a:ext cx="276574"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907E5DC6-66D7-40E4-B265-62CA64EED95E}"/>
              </a:ext>
            </a:extLst>
          </p:cNvPr>
          <p:cNvSpPr/>
          <p:nvPr/>
        </p:nvSpPr>
        <p:spPr>
          <a:xfrm>
            <a:off x="3960155" y="1921857"/>
            <a:ext cx="1812868" cy="1477328"/>
          </a:xfrm>
          <a:prstGeom prst="ellipse">
            <a:avLst/>
          </a:prstGeom>
          <a:solidFill>
            <a:srgbClr val="66FFFF"/>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Stage One: Complaint Investigation </a:t>
            </a:r>
          </a:p>
        </p:txBody>
      </p:sp>
      <p:cxnSp>
        <p:nvCxnSpPr>
          <p:cNvPr id="21" name="Straight Connector 20">
            <a:extLst>
              <a:ext uri="{FF2B5EF4-FFF2-40B4-BE49-F238E27FC236}">
                <a16:creationId xmlns:a16="http://schemas.microsoft.com/office/drawing/2014/main" id="{0E5B6CC8-E492-4641-B8DF-4DB587758BA0}"/>
              </a:ext>
            </a:extLst>
          </p:cNvPr>
          <p:cNvCxnSpPr>
            <a:cxnSpLocks/>
            <a:stCxn id="9" idx="3"/>
            <a:endCxn id="18" idx="2"/>
          </p:cNvCxnSpPr>
          <p:nvPr/>
        </p:nvCxnSpPr>
        <p:spPr>
          <a:xfrm flipV="1">
            <a:off x="3683580" y="2660521"/>
            <a:ext cx="276575" cy="1559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0" name="Rectangle: Rounded Corners 39">
            <a:extLst>
              <a:ext uri="{FF2B5EF4-FFF2-40B4-BE49-F238E27FC236}">
                <a16:creationId xmlns:a16="http://schemas.microsoft.com/office/drawing/2014/main" id="{7C07016A-DA94-4CD8-B3D3-C08700107580}"/>
              </a:ext>
            </a:extLst>
          </p:cNvPr>
          <p:cNvSpPr/>
          <p:nvPr/>
        </p:nvSpPr>
        <p:spPr>
          <a:xfrm>
            <a:off x="6187915" y="2068122"/>
            <a:ext cx="1649726" cy="1184798"/>
          </a:xfrm>
          <a:prstGeom prst="roundRect">
            <a:avLst/>
          </a:prstGeom>
          <a:solidFill>
            <a:srgbClr val="66FFFF"/>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Reporting on  Outcome of Stage One and other actions – also see notes</a:t>
            </a:r>
          </a:p>
        </p:txBody>
      </p:sp>
      <p:cxnSp>
        <p:nvCxnSpPr>
          <p:cNvPr id="44" name="Straight Connector 43">
            <a:extLst>
              <a:ext uri="{FF2B5EF4-FFF2-40B4-BE49-F238E27FC236}">
                <a16:creationId xmlns:a16="http://schemas.microsoft.com/office/drawing/2014/main" id="{42EDE467-5BD1-4C66-93E7-83F743875472}"/>
              </a:ext>
            </a:extLst>
          </p:cNvPr>
          <p:cNvCxnSpPr>
            <a:cxnSpLocks/>
            <a:stCxn id="18" idx="6"/>
            <a:endCxn id="40" idx="1"/>
          </p:cNvCxnSpPr>
          <p:nvPr/>
        </p:nvCxnSpPr>
        <p:spPr>
          <a:xfrm>
            <a:off x="5773023" y="2660521"/>
            <a:ext cx="41489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4" name="Oval 53">
            <a:extLst>
              <a:ext uri="{FF2B5EF4-FFF2-40B4-BE49-F238E27FC236}">
                <a16:creationId xmlns:a16="http://schemas.microsoft.com/office/drawing/2014/main" id="{E82574D0-96ED-4950-A9F3-30CE939D1F7D}"/>
              </a:ext>
            </a:extLst>
          </p:cNvPr>
          <p:cNvSpPr/>
          <p:nvPr/>
        </p:nvSpPr>
        <p:spPr>
          <a:xfrm>
            <a:off x="8399095" y="1921857"/>
            <a:ext cx="1546498" cy="1477328"/>
          </a:xfrm>
          <a:prstGeom prst="ellipse">
            <a:avLst/>
          </a:prstGeom>
          <a:solidFill>
            <a:srgbClr val="66FFFF"/>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Stage Two – Appeal if required </a:t>
            </a:r>
          </a:p>
        </p:txBody>
      </p:sp>
      <p:cxnSp>
        <p:nvCxnSpPr>
          <p:cNvPr id="57" name="Straight Connector 56">
            <a:extLst>
              <a:ext uri="{FF2B5EF4-FFF2-40B4-BE49-F238E27FC236}">
                <a16:creationId xmlns:a16="http://schemas.microsoft.com/office/drawing/2014/main" id="{9B09D6C3-FE45-4E85-A337-5111492D2E35}"/>
              </a:ext>
            </a:extLst>
          </p:cNvPr>
          <p:cNvCxnSpPr>
            <a:cxnSpLocks/>
            <a:stCxn id="40" idx="3"/>
            <a:endCxn id="54" idx="2"/>
          </p:cNvCxnSpPr>
          <p:nvPr/>
        </p:nvCxnSpPr>
        <p:spPr>
          <a:xfrm>
            <a:off x="7837641" y="2660521"/>
            <a:ext cx="56145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0" name="Rectangle: Rounded Corners 59">
            <a:extLst>
              <a:ext uri="{FF2B5EF4-FFF2-40B4-BE49-F238E27FC236}">
                <a16:creationId xmlns:a16="http://schemas.microsoft.com/office/drawing/2014/main" id="{73BCA042-1AFC-42A5-8019-951430C7B4B9}"/>
              </a:ext>
            </a:extLst>
          </p:cNvPr>
          <p:cNvSpPr/>
          <p:nvPr/>
        </p:nvSpPr>
        <p:spPr>
          <a:xfrm>
            <a:off x="10358407" y="2101145"/>
            <a:ext cx="1639888" cy="1118751"/>
          </a:xfrm>
          <a:prstGeom prst="roundRect">
            <a:avLst>
              <a:gd name="adj" fmla="val 50000"/>
            </a:avLst>
          </a:prstGeom>
          <a:solidFill>
            <a:srgbClr val="66FFFF"/>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latin typeface="Arial" panose="020B0604020202020204" pitchFamily="34" charset="0"/>
                <a:cs typeface="Arial" panose="020B0604020202020204" pitchFamily="34" charset="0"/>
              </a:rPr>
              <a:t>Reporting on Outcome of Stage Two and other actions</a:t>
            </a:r>
          </a:p>
        </p:txBody>
      </p:sp>
      <p:cxnSp>
        <p:nvCxnSpPr>
          <p:cNvPr id="71" name="Straight Connector 70">
            <a:extLst>
              <a:ext uri="{FF2B5EF4-FFF2-40B4-BE49-F238E27FC236}">
                <a16:creationId xmlns:a16="http://schemas.microsoft.com/office/drawing/2014/main" id="{EFB48EB5-449D-4BEE-8969-0C10198DA435}"/>
              </a:ext>
            </a:extLst>
          </p:cNvPr>
          <p:cNvCxnSpPr>
            <a:cxnSpLocks/>
            <a:stCxn id="54" idx="6"/>
            <a:endCxn id="60" idx="1"/>
          </p:cNvCxnSpPr>
          <p:nvPr/>
        </p:nvCxnSpPr>
        <p:spPr>
          <a:xfrm>
            <a:off x="9945593" y="2660521"/>
            <a:ext cx="412814"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22" name="Picture 21">
            <a:extLst>
              <a:ext uri="{FF2B5EF4-FFF2-40B4-BE49-F238E27FC236}">
                <a16:creationId xmlns:a16="http://schemas.microsoft.com/office/drawing/2014/main" id="{05248524-72D1-4723-8043-4C891D98110F}"/>
              </a:ext>
            </a:extLst>
          </p:cNvPr>
          <p:cNvPicPr>
            <a:picLocks noChangeAspect="1"/>
          </p:cNvPicPr>
          <p:nvPr/>
        </p:nvPicPr>
        <p:blipFill>
          <a:blip r:embed="rId3"/>
          <a:stretch>
            <a:fillRect/>
          </a:stretch>
        </p:blipFill>
        <p:spPr>
          <a:xfrm>
            <a:off x="1647479" y="5945872"/>
            <a:ext cx="2553046" cy="670069"/>
          </a:xfrm>
          <a:prstGeom prst="rect">
            <a:avLst/>
          </a:prstGeom>
        </p:spPr>
      </p:pic>
      <p:pic>
        <p:nvPicPr>
          <p:cNvPr id="23" name="Picture 22" descr="A picture containing logo&#10;&#10;Description automatically generated">
            <a:extLst>
              <a:ext uri="{FF2B5EF4-FFF2-40B4-BE49-F238E27FC236}">
                <a16:creationId xmlns:a16="http://schemas.microsoft.com/office/drawing/2014/main" id="{53EE19CA-11BC-484E-8247-C2E493E901EC}"/>
              </a:ext>
            </a:extLst>
          </p:cNvPr>
          <p:cNvPicPr/>
          <p:nvPr/>
        </p:nvPicPr>
        <p:blipFill>
          <a:blip r:embed="rId4">
            <a:extLst>
              <a:ext uri="{28A0092B-C50C-407E-A947-70E740481C1C}">
                <a14:useLocalDpi xmlns:a14="http://schemas.microsoft.com/office/drawing/2010/main" val="0"/>
              </a:ext>
            </a:extLst>
          </a:blip>
          <a:stretch>
            <a:fillRect/>
          </a:stretch>
        </p:blipFill>
        <p:spPr>
          <a:xfrm>
            <a:off x="127230" y="5910740"/>
            <a:ext cx="942975" cy="857885"/>
          </a:xfrm>
          <a:prstGeom prst="rect">
            <a:avLst/>
          </a:prstGeom>
        </p:spPr>
      </p:pic>
      <p:sp>
        <p:nvSpPr>
          <p:cNvPr id="25" name="Rectangle 24">
            <a:extLst>
              <a:ext uri="{FF2B5EF4-FFF2-40B4-BE49-F238E27FC236}">
                <a16:creationId xmlns:a16="http://schemas.microsoft.com/office/drawing/2014/main" id="{3287C2B1-9CC3-497C-A56A-7F0E669C16A3}"/>
              </a:ext>
            </a:extLst>
          </p:cNvPr>
          <p:cNvSpPr/>
          <p:nvPr/>
        </p:nvSpPr>
        <p:spPr>
          <a:xfrm>
            <a:off x="-39408" y="3581719"/>
            <a:ext cx="1939734" cy="1200329"/>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Complaints should be submitted to VANL’s Senior Manager Community Solutions by email – below for contacts</a:t>
            </a:r>
          </a:p>
        </p:txBody>
      </p:sp>
      <p:sp>
        <p:nvSpPr>
          <p:cNvPr id="26" name="Rectangle 25">
            <a:extLst>
              <a:ext uri="{FF2B5EF4-FFF2-40B4-BE49-F238E27FC236}">
                <a16:creationId xmlns:a16="http://schemas.microsoft.com/office/drawing/2014/main" id="{28F820BE-69AE-4737-8DB1-BD4CE54833B8}"/>
              </a:ext>
            </a:extLst>
          </p:cNvPr>
          <p:cNvSpPr/>
          <p:nvPr/>
        </p:nvSpPr>
        <p:spPr>
          <a:xfrm>
            <a:off x="1905718" y="3559836"/>
            <a:ext cx="1939734" cy="1600438"/>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The Senior Manager acknowledges receipt of complaint by email within three working days, outlining timescale and process, copying in VANL’s CEO. </a:t>
            </a:r>
          </a:p>
          <a:p>
            <a:pPr algn="ctr"/>
            <a:endParaRPr lang="en-GB" sz="1400" dirty="0"/>
          </a:p>
        </p:txBody>
      </p:sp>
      <p:sp>
        <p:nvSpPr>
          <p:cNvPr id="27" name="Rectangle 26">
            <a:extLst>
              <a:ext uri="{FF2B5EF4-FFF2-40B4-BE49-F238E27FC236}">
                <a16:creationId xmlns:a16="http://schemas.microsoft.com/office/drawing/2014/main" id="{1642ABF8-D7CE-4F1E-BE5B-8B20849C2D90}"/>
              </a:ext>
            </a:extLst>
          </p:cNvPr>
          <p:cNvSpPr/>
          <p:nvPr/>
        </p:nvSpPr>
        <p:spPr>
          <a:xfrm>
            <a:off x="3808100" y="3547524"/>
            <a:ext cx="2074335" cy="3077766"/>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Stage One: Investigation</a:t>
            </a:r>
          </a:p>
          <a:p>
            <a:pPr algn="ctr"/>
            <a:r>
              <a:rPr lang="en-GB" sz="1200" dirty="0">
                <a:latin typeface="Arial" panose="020B0604020202020204" pitchFamily="34" charset="0"/>
                <a:cs typeface="Arial" panose="020B0604020202020204" pitchFamily="34" charset="0"/>
              </a:rPr>
              <a:t>undertaken by an  appropriate member of VANL staff or independent person appointed by VANL, who prepares a full, Complaint Investigation Report (CIR).  </a:t>
            </a:r>
          </a:p>
          <a:p>
            <a:pPr algn="ctr"/>
            <a:r>
              <a:rPr lang="en-GB" sz="1200" dirty="0">
                <a:latin typeface="Arial" panose="020B0604020202020204" pitchFamily="34" charset="0"/>
                <a:cs typeface="Arial" panose="020B0604020202020204" pitchFamily="34" charset="0"/>
              </a:rPr>
              <a:t>The aim is to complete Stage One within three weeks.  If longer is required, the complainant and other appropriate stakeholders will be advised. ​</a:t>
            </a:r>
          </a:p>
          <a:p>
            <a:pPr algn="ctr"/>
            <a:endParaRPr lang="en-GB" sz="1400" dirty="0"/>
          </a:p>
        </p:txBody>
      </p:sp>
      <p:sp>
        <p:nvSpPr>
          <p:cNvPr id="29" name="Rectangle 28">
            <a:extLst>
              <a:ext uri="{FF2B5EF4-FFF2-40B4-BE49-F238E27FC236}">
                <a16:creationId xmlns:a16="http://schemas.microsoft.com/office/drawing/2014/main" id="{FC8C93E3-DC4B-44EB-B5DA-508AEF9A6D2F}"/>
              </a:ext>
            </a:extLst>
          </p:cNvPr>
          <p:cNvSpPr/>
          <p:nvPr/>
        </p:nvSpPr>
        <p:spPr>
          <a:xfrm>
            <a:off x="8512249" y="3548019"/>
            <a:ext cx="1676397" cy="3077766"/>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Stage</a:t>
            </a:r>
            <a:r>
              <a:rPr lang="en-GB" sz="1200" b="1" dirty="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Two: appeals would be heard by a panel of three people; who are members of the Community Solutions Governance Group other than VANL members. The appeal will usually be completed within three weeks. If longer is required, the complainant will be advised. ​</a:t>
            </a:r>
          </a:p>
          <a:p>
            <a:pPr algn="ctr"/>
            <a:endParaRPr lang="en-GB" sz="1400" dirty="0"/>
          </a:p>
        </p:txBody>
      </p:sp>
      <p:sp>
        <p:nvSpPr>
          <p:cNvPr id="30" name="Rectangle 29">
            <a:extLst>
              <a:ext uri="{FF2B5EF4-FFF2-40B4-BE49-F238E27FC236}">
                <a16:creationId xmlns:a16="http://schemas.microsoft.com/office/drawing/2014/main" id="{64D58CF1-AEAE-46BF-865B-45A9C9FD9039}"/>
              </a:ext>
            </a:extLst>
          </p:cNvPr>
          <p:cNvSpPr/>
          <p:nvPr/>
        </p:nvSpPr>
        <p:spPr>
          <a:xfrm>
            <a:off x="10188071" y="3533532"/>
            <a:ext cx="1876699" cy="3447098"/>
          </a:xfrm>
          <a:prstGeom prst="rect">
            <a:avLst/>
          </a:prstGeom>
        </p:spPr>
        <p:txBody>
          <a:bodyPr wrap="square">
            <a:spAutoFit/>
          </a:bodyPr>
          <a:lstStyle/>
          <a:p>
            <a:pPr algn="ctr"/>
            <a:r>
              <a:rPr lang="en-GB" sz="1200" dirty="0">
                <a:latin typeface="Arial" panose="020B0604020202020204" pitchFamily="34" charset="0"/>
                <a:cs typeface="Arial" panose="020B0604020202020204" pitchFamily="34" charset="0"/>
              </a:rPr>
              <a:t>Complainant,  </a:t>
            </a:r>
            <a:r>
              <a:rPr lang="en-GB" sz="1200" dirty="0" err="1">
                <a:latin typeface="Arial" panose="020B0604020202020204" pitchFamily="34" charset="0"/>
                <a:cs typeface="Arial" panose="020B0604020202020204" pitchFamily="34" charset="0"/>
              </a:rPr>
              <a:t>complainees</a:t>
            </a:r>
            <a:r>
              <a:rPr lang="en-GB" sz="1200" dirty="0">
                <a:latin typeface="Arial" panose="020B0604020202020204" pitchFamily="34" charset="0"/>
                <a:cs typeface="Arial" panose="020B0604020202020204" pitchFamily="34" charset="0"/>
              </a:rPr>
              <a:t> and other appropriate stakeholders advised of outcome, which is final.</a:t>
            </a:r>
          </a:p>
          <a:p>
            <a:pPr algn="ctr"/>
            <a:r>
              <a:rPr lang="en-GB" sz="1200" dirty="0">
                <a:latin typeface="Arial" panose="020B0604020202020204" pitchFamily="34" charset="0"/>
                <a:cs typeface="Arial" panose="020B0604020202020204" pitchFamily="34" charset="0"/>
              </a:rPr>
              <a:t>Anonymised, summary Complaint Appeal Report (CAR) is shared with  complainant; </a:t>
            </a:r>
            <a:r>
              <a:rPr lang="en-GB" sz="1200" dirty="0" err="1">
                <a:latin typeface="Arial" panose="020B0604020202020204" pitchFamily="34" charset="0"/>
                <a:cs typeface="Arial" panose="020B0604020202020204" pitchFamily="34" charset="0"/>
              </a:rPr>
              <a:t>complainees</a:t>
            </a:r>
            <a:r>
              <a:rPr lang="en-GB" sz="1200" dirty="0">
                <a:latin typeface="Arial" panose="020B0604020202020204" pitchFamily="34" charset="0"/>
                <a:cs typeface="Arial" panose="020B0604020202020204" pitchFamily="34" charset="0"/>
              </a:rPr>
              <a:t>; witnesses; VANL CEO and Community Solutions Governance Group members.</a:t>
            </a:r>
          </a:p>
          <a:p>
            <a:pPr algn="ctr"/>
            <a:r>
              <a:rPr lang="en-GB" sz="1200" dirty="0">
                <a:latin typeface="Arial" panose="020B0604020202020204" pitchFamily="34" charset="0"/>
                <a:cs typeface="Arial" panose="020B0604020202020204" pitchFamily="34" charset="0"/>
              </a:rPr>
              <a:t>Any further improvements identified will be implemented.</a:t>
            </a:r>
          </a:p>
          <a:p>
            <a:pPr algn="ctr"/>
            <a:endParaRPr lang="en-GB" sz="1400" dirty="0">
              <a:highlight>
                <a:srgbClr val="FFFF00"/>
              </a:highlight>
            </a:endParaRPr>
          </a:p>
        </p:txBody>
      </p:sp>
      <p:sp>
        <p:nvSpPr>
          <p:cNvPr id="2" name="Date Placeholder 1">
            <a:extLst>
              <a:ext uri="{FF2B5EF4-FFF2-40B4-BE49-F238E27FC236}">
                <a16:creationId xmlns:a16="http://schemas.microsoft.com/office/drawing/2014/main" id="{42ACD70C-61AD-4BED-278B-6DCDA6A1FEA1}"/>
              </a:ext>
            </a:extLst>
          </p:cNvPr>
          <p:cNvSpPr>
            <a:spLocks noGrp="1"/>
          </p:cNvSpPr>
          <p:nvPr>
            <p:ph type="dt" sz="half" idx="10"/>
          </p:nvPr>
        </p:nvSpPr>
        <p:spPr/>
        <p:txBody>
          <a:bodyPr/>
          <a:lstStyle/>
          <a:p>
            <a:fld id="{C18DCF53-6D2C-41C2-9C1E-3181AAF5D230}" type="datetime1">
              <a:rPr lang="en-GB" smtClean="0"/>
              <a:t>01/04/2024</a:t>
            </a:fld>
            <a:endParaRPr lang="en-GB" dirty="0"/>
          </a:p>
        </p:txBody>
      </p:sp>
      <p:sp>
        <p:nvSpPr>
          <p:cNvPr id="3" name="Slide Number Placeholder 2">
            <a:extLst>
              <a:ext uri="{FF2B5EF4-FFF2-40B4-BE49-F238E27FC236}">
                <a16:creationId xmlns:a16="http://schemas.microsoft.com/office/drawing/2014/main" id="{20DF2AEA-BA8F-4CCA-8973-AB321C40BA0E}"/>
              </a:ext>
            </a:extLst>
          </p:cNvPr>
          <p:cNvSpPr>
            <a:spLocks noGrp="1"/>
          </p:cNvSpPr>
          <p:nvPr>
            <p:ph type="sldNum" sz="quarter" idx="12"/>
          </p:nvPr>
        </p:nvSpPr>
        <p:spPr/>
        <p:txBody>
          <a:bodyPr/>
          <a:lstStyle/>
          <a:p>
            <a:fld id="{D23854DD-7590-402A-8464-1E25E4CF5B3B}" type="slidenum">
              <a:rPr lang="en-GB" smtClean="0"/>
              <a:t>5</a:t>
            </a:fld>
            <a:endParaRPr lang="en-GB" dirty="0"/>
          </a:p>
        </p:txBody>
      </p:sp>
      <p:sp>
        <p:nvSpPr>
          <p:cNvPr id="34" name="Rectangle 33">
            <a:extLst>
              <a:ext uri="{FF2B5EF4-FFF2-40B4-BE49-F238E27FC236}">
                <a16:creationId xmlns:a16="http://schemas.microsoft.com/office/drawing/2014/main" id="{ACD867E5-F60B-4C98-9610-674AEE443CD2}"/>
              </a:ext>
            </a:extLst>
          </p:cNvPr>
          <p:cNvSpPr/>
          <p:nvPr/>
        </p:nvSpPr>
        <p:spPr>
          <a:xfrm>
            <a:off x="5757391" y="3519366"/>
            <a:ext cx="2821908" cy="2800767"/>
          </a:xfrm>
          <a:prstGeom prst="rect">
            <a:avLst/>
          </a:prstGeom>
        </p:spPr>
        <p:txBody>
          <a:bodyPr wrap="square">
            <a:spAutoFit/>
          </a:bodyPr>
          <a:lstStyle/>
          <a:p>
            <a:pPr algn="ctr"/>
            <a:r>
              <a:rPr lang="en-GB" sz="1100" dirty="0">
                <a:latin typeface="Arial" panose="020B0604020202020204" pitchFamily="34" charset="0"/>
                <a:cs typeface="Arial" panose="020B0604020202020204" pitchFamily="34" charset="0"/>
              </a:rPr>
              <a:t>The complainant, </a:t>
            </a:r>
            <a:r>
              <a:rPr lang="en-GB" sz="1100" dirty="0" err="1">
                <a:latin typeface="Arial" panose="020B0604020202020204" pitchFamily="34" charset="0"/>
                <a:cs typeface="Arial" panose="020B0604020202020204" pitchFamily="34" charset="0"/>
              </a:rPr>
              <a:t>complainees</a:t>
            </a:r>
            <a:r>
              <a:rPr lang="en-GB" sz="1100" dirty="0">
                <a:latin typeface="Arial" panose="020B0604020202020204" pitchFamily="34" charset="0"/>
                <a:cs typeface="Arial" panose="020B0604020202020204" pitchFamily="34" charset="0"/>
              </a:rPr>
              <a:t> &amp; other appropriate stakeholders are advised of outcome of Stage 1 by email -  supported by an anonymised, summary, Complaint Investigation Report (CIR). </a:t>
            </a:r>
          </a:p>
          <a:p>
            <a:pPr algn="ctr"/>
            <a:r>
              <a:rPr lang="en-GB" sz="1100" dirty="0">
                <a:latin typeface="Arial" panose="020B0604020202020204" pitchFamily="34" charset="0"/>
                <a:cs typeface="Arial" panose="020B0604020202020204" pitchFamily="34" charset="0"/>
              </a:rPr>
              <a:t>The complainant and </a:t>
            </a:r>
            <a:r>
              <a:rPr lang="en-GB" sz="1100" dirty="0" err="1">
                <a:latin typeface="Arial" panose="020B0604020202020204" pitchFamily="34" charset="0"/>
                <a:cs typeface="Arial" panose="020B0604020202020204" pitchFamily="34" charset="0"/>
              </a:rPr>
              <a:t>complainees</a:t>
            </a:r>
            <a:r>
              <a:rPr lang="en-GB" sz="1100" dirty="0">
                <a:latin typeface="Arial" panose="020B0604020202020204" pitchFamily="34" charset="0"/>
                <a:cs typeface="Arial" panose="020B0604020202020204" pitchFamily="34" charset="0"/>
              </a:rPr>
              <a:t> have the right to request an appeal within ten working days of receiving the summary report. Any exception to this will be considered on an individual basis. To support the appeal, they also have the right to request the full report with personal identifier information redacted.</a:t>
            </a:r>
          </a:p>
          <a:p>
            <a:pPr algn="ctr"/>
            <a:r>
              <a:rPr lang="en-GB" sz="1100" dirty="0">
                <a:latin typeface="Arial" panose="020B0604020202020204" pitchFamily="34" charset="0"/>
                <a:cs typeface="Arial" panose="020B0604020202020204" pitchFamily="34" charset="0"/>
              </a:rPr>
              <a:t>Where improvements have been identified as a result of the investigation, these will be implemented. </a:t>
            </a:r>
          </a:p>
        </p:txBody>
      </p:sp>
    </p:spTree>
    <p:extLst>
      <p:ext uri="{BB962C8B-B14F-4D97-AF65-F5344CB8AC3E}">
        <p14:creationId xmlns:p14="http://schemas.microsoft.com/office/powerpoint/2010/main" val="1465165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D07FDC85-761A-4AF9-AE12-025665D2A0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10862" y="37056"/>
            <a:ext cx="1388110" cy="1680845"/>
          </a:xfrm>
          <a:prstGeom prst="rect">
            <a:avLst/>
          </a:prstGeom>
          <a:noFill/>
        </p:spPr>
      </p:pic>
      <p:sp>
        <p:nvSpPr>
          <p:cNvPr id="6" name="Text Placeholder 2">
            <a:extLst>
              <a:ext uri="{FF2B5EF4-FFF2-40B4-BE49-F238E27FC236}">
                <a16:creationId xmlns:a16="http://schemas.microsoft.com/office/drawing/2014/main" id="{5726C739-69D2-4425-86DC-63AF774202D2}"/>
              </a:ext>
            </a:extLst>
          </p:cNvPr>
          <p:cNvSpPr txBox="1">
            <a:spLocks/>
          </p:cNvSpPr>
          <p:nvPr/>
        </p:nvSpPr>
        <p:spPr>
          <a:xfrm>
            <a:off x="2424112" y="299102"/>
            <a:ext cx="7343775" cy="1213503"/>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lumMod val="85000"/>
                    <a:lumOff val="15000"/>
                  </a:schemeClr>
                </a:solidFill>
                <a:latin typeface="Arial" panose="020B0604020202020204" pitchFamily="34" charset="0"/>
                <a:cs typeface="Arial" panose="020B0604020202020204" pitchFamily="34" charset="0"/>
              </a:rPr>
              <a:t>Complaint Procedure: Additional Notes</a:t>
            </a:r>
          </a:p>
          <a:p>
            <a:r>
              <a:rPr lang="en-GB" sz="2400" dirty="0">
                <a:solidFill>
                  <a:schemeClr val="tx1">
                    <a:lumMod val="85000"/>
                    <a:lumOff val="15000"/>
                  </a:schemeClr>
                </a:solidFill>
                <a:latin typeface="Acumin Pro" panose="020B0704020202020204" pitchFamily="34" charset="0"/>
              </a:rPr>
              <a:t>Page 1 of 2</a:t>
            </a:r>
          </a:p>
        </p:txBody>
      </p:sp>
      <p:pic>
        <p:nvPicPr>
          <p:cNvPr id="22" name="Picture 21">
            <a:extLst>
              <a:ext uri="{FF2B5EF4-FFF2-40B4-BE49-F238E27FC236}">
                <a16:creationId xmlns:a16="http://schemas.microsoft.com/office/drawing/2014/main" id="{05248524-72D1-4723-8043-4C891D98110F}"/>
              </a:ext>
            </a:extLst>
          </p:cNvPr>
          <p:cNvPicPr>
            <a:picLocks noChangeAspect="1"/>
          </p:cNvPicPr>
          <p:nvPr/>
        </p:nvPicPr>
        <p:blipFill>
          <a:blip r:embed="rId3"/>
          <a:stretch>
            <a:fillRect/>
          </a:stretch>
        </p:blipFill>
        <p:spPr>
          <a:xfrm>
            <a:off x="1647479" y="5945872"/>
            <a:ext cx="2844570" cy="746582"/>
          </a:xfrm>
          <a:prstGeom prst="rect">
            <a:avLst/>
          </a:prstGeom>
        </p:spPr>
      </p:pic>
      <p:pic>
        <p:nvPicPr>
          <p:cNvPr id="23" name="Picture 22" descr="A picture containing logo&#10;&#10;Description automatically generated">
            <a:extLst>
              <a:ext uri="{FF2B5EF4-FFF2-40B4-BE49-F238E27FC236}">
                <a16:creationId xmlns:a16="http://schemas.microsoft.com/office/drawing/2014/main" id="{53EE19CA-11BC-484E-8247-C2E493E901EC}"/>
              </a:ext>
            </a:extLst>
          </p:cNvPr>
          <p:cNvPicPr/>
          <p:nvPr/>
        </p:nvPicPr>
        <p:blipFill>
          <a:blip r:embed="rId4">
            <a:extLst>
              <a:ext uri="{28A0092B-C50C-407E-A947-70E740481C1C}">
                <a14:useLocalDpi xmlns:a14="http://schemas.microsoft.com/office/drawing/2010/main" val="0"/>
              </a:ext>
            </a:extLst>
          </a:blip>
          <a:stretch>
            <a:fillRect/>
          </a:stretch>
        </p:blipFill>
        <p:spPr>
          <a:xfrm>
            <a:off x="127230" y="5910740"/>
            <a:ext cx="942975" cy="857885"/>
          </a:xfrm>
          <a:prstGeom prst="rect">
            <a:avLst/>
          </a:prstGeom>
        </p:spPr>
      </p:pic>
      <p:sp>
        <p:nvSpPr>
          <p:cNvPr id="25" name="Rectangle 24">
            <a:extLst>
              <a:ext uri="{FF2B5EF4-FFF2-40B4-BE49-F238E27FC236}">
                <a16:creationId xmlns:a16="http://schemas.microsoft.com/office/drawing/2014/main" id="{3287C2B1-9CC3-497C-A56A-7F0E669C16A3}"/>
              </a:ext>
            </a:extLst>
          </p:cNvPr>
          <p:cNvSpPr/>
          <p:nvPr/>
        </p:nvSpPr>
        <p:spPr>
          <a:xfrm>
            <a:off x="0" y="1717900"/>
            <a:ext cx="12192000" cy="4739759"/>
          </a:xfrm>
          <a:prstGeom prst="rect">
            <a:avLst/>
          </a:prstGeom>
        </p:spPr>
        <p:txBody>
          <a:bodyPr wrap="square">
            <a:spAutoFit/>
          </a:bodyPr>
          <a:lstStyle/>
          <a:p>
            <a:pPr marL="342900" indent="-342900">
              <a:buFont typeface="+mj-lt"/>
              <a:buAutoNum type="arabicPeriod"/>
            </a:pPr>
            <a:r>
              <a:rPr lang="en-GB" sz="1200" b="1" dirty="0">
                <a:latin typeface="Arial" panose="020B0604020202020204" pitchFamily="34" charset="0"/>
                <a:cs typeface="Arial" panose="020B0604020202020204" pitchFamily="34" charset="0"/>
              </a:rPr>
              <a:t>Time-scales:</a:t>
            </a:r>
            <a:r>
              <a:rPr lang="en-GB" sz="1200" dirty="0">
                <a:latin typeface="Arial" panose="020B0604020202020204" pitchFamily="34" charset="0"/>
                <a:cs typeface="Arial" panose="020B0604020202020204" pitchFamily="34" charset="0"/>
              </a:rPr>
              <a:t> The intention is to complete the processes set out above in the indicated timescales. However, longer may be required due to a number of factors such as:</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complexity of the complaint under investigation or appeal</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availability of complainant, </a:t>
            </a:r>
            <a:r>
              <a:rPr lang="en-GB" sz="1200" dirty="0" err="1">
                <a:latin typeface="Arial" panose="020B0604020202020204" pitchFamily="34" charset="0"/>
                <a:cs typeface="Arial" panose="020B0604020202020204" pitchFamily="34" charset="0"/>
              </a:rPr>
              <a:t>complainees</a:t>
            </a:r>
            <a:r>
              <a:rPr lang="en-GB" sz="1200" dirty="0">
                <a:latin typeface="Arial" panose="020B0604020202020204" pitchFamily="34" charset="0"/>
                <a:cs typeface="Arial" panose="020B0604020202020204" pitchFamily="34" charset="0"/>
              </a:rPr>
              <a:t> or witnesses for interview</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availability of people to undertake the investigation or appeal which can be affected by holidays and sickness</a:t>
            </a:r>
          </a:p>
          <a:p>
            <a:r>
              <a:rPr lang="en-GB" sz="1200" dirty="0">
                <a:latin typeface="Arial" panose="020B0604020202020204" pitchFamily="34" charset="0"/>
                <a:cs typeface="Arial" panose="020B0604020202020204" pitchFamily="34" charset="0"/>
              </a:rPr>
              <a:t>            The complainant and others will be advised if longer is required to complete the relevant stage and the reasons for this as soon as known. </a:t>
            </a:r>
          </a:p>
          <a:p>
            <a:endParaRPr lang="en-GB" sz="1200" dirty="0">
              <a:latin typeface="Arial" panose="020B0604020202020204" pitchFamily="34" charset="0"/>
              <a:cs typeface="Arial" panose="020B0604020202020204" pitchFamily="34" charset="0"/>
            </a:endParaRPr>
          </a:p>
          <a:p>
            <a:pPr marL="342900" indent="-342900">
              <a:buAutoNum type="arabicPeriod" startAt="2"/>
            </a:pPr>
            <a:r>
              <a:rPr lang="en-GB" sz="1200" b="1" dirty="0">
                <a:latin typeface="Arial" panose="020B0604020202020204" pitchFamily="34" charset="0"/>
                <a:cs typeface="Arial" panose="020B0604020202020204" pitchFamily="34" charset="0"/>
              </a:rPr>
              <a:t>Reporting Stage One</a:t>
            </a:r>
            <a:r>
              <a:rPr lang="en-GB" sz="1200" dirty="0">
                <a:latin typeface="Arial" panose="020B0604020202020204" pitchFamily="34" charset="0"/>
                <a:cs typeface="Arial" panose="020B0604020202020204" pitchFamily="34" charset="0"/>
              </a:rPr>
              <a:t>:  the investigation lead will prepare a full Complaints Investigation Report (CIR) using a template which will include appropriate personal identifier information and which will not be circulated outside of the core investigation team unless there is an appeal (see below). The investigation lead will prepare an anonymised, summary report using a template.</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The summary report will provide the following information:</a:t>
            </a:r>
          </a:p>
          <a:p>
            <a:pPr marL="1200150" lvl="2" indent="-285750">
              <a:buFont typeface="Courier New" panose="02070309020205020404" pitchFamily="49" charset="0"/>
              <a:buChar char="o"/>
            </a:pPr>
            <a:r>
              <a:rPr lang="en-GB" sz="1200" dirty="0">
                <a:latin typeface="Arial" panose="020B0604020202020204" pitchFamily="34" charset="0"/>
                <a:cs typeface="Arial" panose="020B0604020202020204" pitchFamily="34" charset="0"/>
              </a:rPr>
              <a:t>the complaint</a:t>
            </a:r>
          </a:p>
          <a:p>
            <a:pPr marL="1200150" lvl="2" indent="-285750">
              <a:buFont typeface="Courier New" panose="02070309020205020404" pitchFamily="49" charset="0"/>
              <a:buChar char="o"/>
            </a:pPr>
            <a:r>
              <a:rPr lang="en-GB" sz="1200" dirty="0">
                <a:latin typeface="Arial" panose="020B0604020202020204" pitchFamily="34" charset="0"/>
                <a:cs typeface="Arial" panose="020B0604020202020204" pitchFamily="34" charset="0"/>
              </a:rPr>
              <a:t>the investigation process</a:t>
            </a:r>
          </a:p>
          <a:p>
            <a:pPr marL="1200150" lvl="2" indent="-285750">
              <a:buFont typeface="Courier New" panose="02070309020205020404" pitchFamily="49" charset="0"/>
              <a:buChar char="o"/>
            </a:pPr>
            <a:r>
              <a:rPr lang="en-GB" sz="1200" dirty="0">
                <a:latin typeface="Arial" panose="020B0604020202020204" pitchFamily="34" charset="0"/>
                <a:cs typeface="Arial" panose="020B0604020202020204" pitchFamily="34" charset="0"/>
              </a:rPr>
              <a:t>investigation findings</a:t>
            </a:r>
          </a:p>
          <a:p>
            <a:pPr marL="1200150" lvl="2" indent="-285750">
              <a:buFont typeface="Courier New" panose="02070309020205020404" pitchFamily="49" charset="0"/>
              <a:buChar char="o"/>
            </a:pPr>
            <a:r>
              <a:rPr lang="en-GB" sz="1200" dirty="0">
                <a:latin typeface="Arial" panose="020B0604020202020204" pitchFamily="34" charset="0"/>
                <a:cs typeface="Arial" panose="020B0604020202020204" pitchFamily="34" charset="0"/>
              </a:rPr>
              <a:t>learning and improvements</a:t>
            </a:r>
          </a:p>
          <a:p>
            <a:endParaRPr lang="en-GB"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The summary report will be circulated to others as below once the investigation has finished:</a:t>
            </a:r>
          </a:p>
          <a:p>
            <a:pPr marL="1200150" lvl="2" indent="-285750">
              <a:buFont typeface="Courier New" panose="02070309020205020404" pitchFamily="49" charset="0"/>
              <a:buChar char="o"/>
            </a:pPr>
            <a:r>
              <a:rPr lang="en-GB" sz="1200" dirty="0">
                <a:latin typeface="Arial" panose="020B0604020202020204" pitchFamily="34" charset="0"/>
                <a:cs typeface="Arial" panose="020B0604020202020204" pitchFamily="34" charset="0"/>
              </a:rPr>
              <a:t>complainant</a:t>
            </a:r>
          </a:p>
          <a:p>
            <a:pPr marL="1200150" lvl="2" indent="-285750">
              <a:buFont typeface="Courier New" panose="02070309020205020404" pitchFamily="49" charset="0"/>
              <a:buChar char="o"/>
            </a:pPr>
            <a:r>
              <a:rPr lang="en-GB" sz="1200" dirty="0" err="1">
                <a:latin typeface="Arial" panose="020B0604020202020204" pitchFamily="34" charset="0"/>
                <a:cs typeface="Arial" panose="020B0604020202020204" pitchFamily="34" charset="0"/>
              </a:rPr>
              <a:t>complainee</a:t>
            </a:r>
            <a:r>
              <a:rPr lang="en-GB" sz="1200" dirty="0">
                <a:latin typeface="Arial" panose="020B0604020202020204" pitchFamily="34" charset="0"/>
                <a:cs typeface="Arial" panose="020B0604020202020204" pitchFamily="34" charset="0"/>
              </a:rPr>
              <a:t>/s</a:t>
            </a:r>
          </a:p>
          <a:p>
            <a:pPr marL="1200150" lvl="2" indent="-285750">
              <a:buFont typeface="Courier New" panose="02070309020205020404" pitchFamily="49" charset="0"/>
              <a:buChar char="o"/>
            </a:pPr>
            <a:r>
              <a:rPr lang="en-GB" sz="1200" dirty="0">
                <a:latin typeface="Arial" panose="020B0604020202020204" pitchFamily="34" charset="0"/>
                <a:cs typeface="Arial" panose="020B0604020202020204" pitchFamily="34" charset="0"/>
              </a:rPr>
              <a:t>witnesses</a:t>
            </a:r>
          </a:p>
          <a:p>
            <a:pPr marL="1200150" lvl="2" indent="-285750">
              <a:buFont typeface="Courier New" panose="02070309020205020404" pitchFamily="49" charset="0"/>
              <a:buChar char="o"/>
            </a:pPr>
            <a:r>
              <a:rPr lang="en-GB" sz="1200" dirty="0">
                <a:latin typeface="Arial" panose="020B0604020202020204" pitchFamily="34" charset="0"/>
                <a:cs typeface="Arial" panose="020B0604020202020204" pitchFamily="34" charset="0"/>
              </a:rPr>
              <a:t>Community Solutions Governance Group members</a:t>
            </a:r>
          </a:p>
          <a:p>
            <a:pPr marL="1200150" lvl="2" indent="-285750">
              <a:buFont typeface="Courier New" panose="02070309020205020404" pitchFamily="49" charset="0"/>
              <a:buChar char="o"/>
            </a:pPr>
            <a:r>
              <a:rPr lang="en-GB" sz="1200" dirty="0">
                <a:latin typeface="Arial" panose="020B0604020202020204" pitchFamily="34" charset="0"/>
                <a:cs typeface="Arial" panose="020B0604020202020204" pitchFamily="34" charset="0"/>
              </a:rPr>
              <a:t>Other stakeholders where appropriate </a:t>
            </a:r>
          </a:p>
          <a:p>
            <a:pPr lvl="1"/>
            <a:endParaRPr lang="en-GB" sz="1200" b="1" dirty="0">
              <a:latin typeface="Arial" panose="020B0604020202020204" pitchFamily="34" charset="0"/>
              <a:cs typeface="Arial" panose="020B0604020202020204" pitchFamily="34" charset="0"/>
            </a:endParaRPr>
          </a:p>
          <a:p>
            <a:pPr lvl="1"/>
            <a:r>
              <a:rPr lang="en-GB" sz="1200" b="1" dirty="0">
                <a:latin typeface="Arial" panose="020B0604020202020204" pitchFamily="34" charset="0"/>
                <a:cs typeface="Arial" panose="020B0604020202020204" pitchFamily="34" charset="0"/>
              </a:rPr>
              <a:t>	NB – Prior to the summary investigation report being issued, it will be independently checked to ensure that there is no inadvertent personal data breach.</a:t>
            </a:r>
          </a:p>
          <a:p>
            <a:endParaRPr lang="en-GB" sz="1400" dirty="0"/>
          </a:p>
        </p:txBody>
      </p:sp>
      <p:sp>
        <p:nvSpPr>
          <p:cNvPr id="2" name="Date Placeholder 1">
            <a:extLst>
              <a:ext uri="{FF2B5EF4-FFF2-40B4-BE49-F238E27FC236}">
                <a16:creationId xmlns:a16="http://schemas.microsoft.com/office/drawing/2014/main" id="{C83E884C-317D-6CD6-24F2-ABAFE8128A6B}"/>
              </a:ext>
            </a:extLst>
          </p:cNvPr>
          <p:cNvSpPr>
            <a:spLocks noGrp="1"/>
          </p:cNvSpPr>
          <p:nvPr>
            <p:ph type="dt" sz="half" idx="10"/>
          </p:nvPr>
        </p:nvSpPr>
        <p:spPr/>
        <p:txBody>
          <a:bodyPr/>
          <a:lstStyle/>
          <a:p>
            <a:fld id="{659989C0-6F1A-4690-9733-01ABDEDB3B9A}" type="datetime1">
              <a:rPr lang="en-GB" smtClean="0"/>
              <a:t>01/04/2024</a:t>
            </a:fld>
            <a:endParaRPr lang="en-GB" dirty="0"/>
          </a:p>
        </p:txBody>
      </p:sp>
      <p:sp>
        <p:nvSpPr>
          <p:cNvPr id="3" name="Slide Number Placeholder 2">
            <a:extLst>
              <a:ext uri="{FF2B5EF4-FFF2-40B4-BE49-F238E27FC236}">
                <a16:creationId xmlns:a16="http://schemas.microsoft.com/office/drawing/2014/main" id="{9C2DBA57-8FD6-841A-3A39-55196D3694FE}"/>
              </a:ext>
            </a:extLst>
          </p:cNvPr>
          <p:cNvSpPr>
            <a:spLocks noGrp="1"/>
          </p:cNvSpPr>
          <p:nvPr>
            <p:ph type="sldNum" sz="quarter" idx="12"/>
          </p:nvPr>
        </p:nvSpPr>
        <p:spPr/>
        <p:txBody>
          <a:bodyPr/>
          <a:lstStyle/>
          <a:p>
            <a:fld id="{D23854DD-7590-402A-8464-1E25E4CF5B3B}" type="slidenum">
              <a:rPr lang="en-GB" smtClean="0"/>
              <a:t>6</a:t>
            </a:fld>
            <a:endParaRPr lang="en-GB" dirty="0"/>
          </a:p>
        </p:txBody>
      </p:sp>
    </p:spTree>
    <p:extLst>
      <p:ext uri="{BB962C8B-B14F-4D97-AF65-F5344CB8AC3E}">
        <p14:creationId xmlns:p14="http://schemas.microsoft.com/office/powerpoint/2010/main" val="1073312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D07FDC85-761A-4AF9-AE12-025665D2A0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10862" y="37056"/>
            <a:ext cx="1388110" cy="1680845"/>
          </a:xfrm>
          <a:prstGeom prst="rect">
            <a:avLst/>
          </a:prstGeom>
          <a:noFill/>
        </p:spPr>
      </p:pic>
      <p:sp>
        <p:nvSpPr>
          <p:cNvPr id="6" name="Text Placeholder 2">
            <a:extLst>
              <a:ext uri="{FF2B5EF4-FFF2-40B4-BE49-F238E27FC236}">
                <a16:creationId xmlns:a16="http://schemas.microsoft.com/office/drawing/2014/main" id="{5726C739-69D2-4425-86DC-63AF774202D2}"/>
              </a:ext>
            </a:extLst>
          </p:cNvPr>
          <p:cNvSpPr txBox="1">
            <a:spLocks/>
          </p:cNvSpPr>
          <p:nvPr/>
        </p:nvSpPr>
        <p:spPr>
          <a:xfrm>
            <a:off x="2424112" y="393107"/>
            <a:ext cx="7343775" cy="1204958"/>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lumMod val="85000"/>
                    <a:lumOff val="15000"/>
                  </a:schemeClr>
                </a:solidFill>
                <a:latin typeface="Arial" panose="020B0604020202020204" pitchFamily="34" charset="0"/>
                <a:cs typeface="Arial" panose="020B0604020202020204" pitchFamily="34" charset="0"/>
              </a:rPr>
              <a:t>Complaint Procedure: Additional Notes</a:t>
            </a:r>
          </a:p>
          <a:p>
            <a:r>
              <a:rPr lang="en-GB" sz="2400" dirty="0">
                <a:solidFill>
                  <a:schemeClr val="tx1">
                    <a:lumMod val="85000"/>
                    <a:lumOff val="15000"/>
                  </a:schemeClr>
                </a:solidFill>
                <a:latin typeface="Acumin Pro" panose="020B0704020202020204" pitchFamily="34" charset="0"/>
              </a:rPr>
              <a:t>Page 2 of 2</a:t>
            </a:r>
          </a:p>
        </p:txBody>
      </p:sp>
      <p:pic>
        <p:nvPicPr>
          <p:cNvPr id="22" name="Picture 21">
            <a:extLst>
              <a:ext uri="{FF2B5EF4-FFF2-40B4-BE49-F238E27FC236}">
                <a16:creationId xmlns:a16="http://schemas.microsoft.com/office/drawing/2014/main" id="{05248524-72D1-4723-8043-4C891D98110F}"/>
              </a:ext>
            </a:extLst>
          </p:cNvPr>
          <p:cNvPicPr>
            <a:picLocks noChangeAspect="1"/>
          </p:cNvPicPr>
          <p:nvPr/>
        </p:nvPicPr>
        <p:blipFill>
          <a:blip r:embed="rId3"/>
          <a:stretch>
            <a:fillRect/>
          </a:stretch>
        </p:blipFill>
        <p:spPr>
          <a:xfrm>
            <a:off x="1647479" y="5945872"/>
            <a:ext cx="2844570" cy="746582"/>
          </a:xfrm>
          <a:prstGeom prst="rect">
            <a:avLst/>
          </a:prstGeom>
        </p:spPr>
      </p:pic>
      <p:pic>
        <p:nvPicPr>
          <p:cNvPr id="23" name="Picture 22" descr="A picture containing logo&#10;&#10;Description automatically generated">
            <a:extLst>
              <a:ext uri="{FF2B5EF4-FFF2-40B4-BE49-F238E27FC236}">
                <a16:creationId xmlns:a16="http://schemas.microsoft.com/office/drawing/2014/main" id="{53EE19CA-11BC-484E-8247-C2E493E901EC}"/>
              </a:ext>
            </a:extLst>
          </p:cNvPr>
          <p:cNvPicPr/>
          <p:nvPr/>
        </p:nvPicPr>
        <p:blipFill>
          <a:blip r:embed="rId4">
            <a:extLst>
              <a:ext uri="{28A0092B-C50C-407E-A947-70E740481C1C}">
                <a14:useLocalDpi xmlns:a14="http://schemas.microsoft.com/office/drawing/2010/main" val="0"/>
              </a:ext>
            </a:extLst>
          </a:blip>
          <a:stretch>
            <a:fillRect/>
          </a:stretch>
        </p:blipFill>
        <p:spPr>
          <a:xfrm>
            <a:off x="127230" y="5910740"/>
            <a:ext cx="942975" cy="857885"/>
          </a:xfrm>
          <a:prstGeom prst="rect">
            <a:avLst/>
          </a:prstGeom>
        </p:spPr>
      </p:pic>
      <p:sp>
        <p:nvSpPr>
          <p:cNvPr id="25" name="Rectangle 24">
            <a:extLst>
              <a:ext uri="{FF2B5EF4-FFF2-40B4-BE49-F238E27FC236}">
                <a16:creationId xmlns:a16="http://schemas.microsoft.com/office/drawing/2014/main" id="{3287C2B1-9CC3-497C-A56A-7F0E669C16A3}"/>
              </a:ext>
            </a:extLst>
          </p:cNvPr>
          <p:cNvSpPr/>
          <p:nvPr/>
        </p:nvSpPr>
        <p:spPr>
          <a:xfrm>
            <a:off x="0" y="1717900"/>
            <a:ext cx="12192000" cy="5201424"/>
          </a:xfrm>
          <a:prstGeom prst="rect">
            <a:avLst/>
          </a:prstGeom>
        </p:spPr>
        <p:txBody>
          <a:bodyPr wrap="square">
            <a:spAutoFit/>
          </a:bodyPr>
          <a:lstStyle/>
          <a:p>
            <a:pPr marL="342900" indent="-342900">
              <a:buAutoNum type="arabicPeriod" startAt="3"/>
            </a:pPr>
            <a:r>
              <a:rPr lang="en-GB" sz="1200" b="1" dirty="0">
                <a:latin typeface="Arial" panose="020B0604020202020204" pitchFamily="34" charset="0"/>
                <a:cs typeface="Arial" panose="020B0604020202020204" pitchFamily="34" charset="0"/>
              </a:rPr>
              <a:t>Appeal</a:t>
            </a:r>
          </a:p>
          <a:p>
            <a:pPr lvl="1"/>
            <a:r>
              <a:rPr lang="en-GB" sz="1200" dirty="0">
                <a:latin typeface="Arial" panose="020B0604020202020204" pitchFamily="34" charset="0"/>
                <a:cs typeface="Arial" panose="020B0604020202020204" pitchFamily="34" charset="0"/>
              </a:rPr>
              <a:t>	3.1 If the complainant or </a:t>
            </a:r>
            <a:r>
              <a:rPr lang="en-GB" sz="1200" dirty="0" err="1">
                <a:latin typeface="Arial" panose="020B0604020202020204" pitchFamily="34" charset="0"/>
                <a:cs typeface="Arial" panose="020B0604020202020204" pitchFamily="34" charset="0"/>
              </a:rPr>
              <a:t>complainee</a:t>
            </a:r>
            <a:r>
              <a:rPr lang="en-GB" sz="1200" dirty="0">
                <a:latin typeface="Arial" panose="020B0604020202020204" pitchFamily="34" charset="0"/>
                <a:cs typeface="Arial" panose="020B0604020202020204" pitchFamily="34" charset="0"/>
              </a:rPr>
              <a:t>/s wish to appeal the outcome of the Stage One investigation, they must:</a:t>
            </a:r>
          </a:p>
          <a:p>
            <a:pPr marL="1200150" lvl="2"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have a reasonable grounds for an appeal, which can either be related to the investigation process or new evidence.</a:t>
            </a:r>
          </a:p>
          <a:p>
            <a:pPr marL="1200150" lvl="2"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submit their appeal by email to the lead investigator officer stating grounds within ten working days from the date that they receive the summary Investigation Report was issued.</a:t>
            </a:r>
          </a:p>
          <a:p>
            <a:pPr lvl="2"/>
            <a:endParaRPr lang="en-GB" sz="1200" dirty="0">
              <a:latin typeface="Arial" panose="020B0604020202020204" pitchFamily="34" charset="0"/>
              <a:cs typeface="Arial" panose="020B0604020202020204" pitchFamily="34" charset="0"/>
            </a:endParaRPr>
          </a:p>
          <a:p>
            <a:pPr lvl="2"/>
            <a:r>
              <a:rPr lang="en-GB" sz="1200" dirty="0">
                <a:latin typeface="Arial" panose="020B0604020202020204" pitchFamily="34" charset="0"/>
                <a:cs typeface="Arial" panose="020B0604020202020204" pitchFamily="34" charset="0"/>
              </a:rPr>
              <a:t>3.2  For Complaint Type One relating to VANL, the request for an appeal will be shared with VANL’s HR and Operations Committee Trustees who will review and confirm if there are grounds for an appeal. If they agree there are grounds for an appeal, then the appeal will proceed as outlined above. </a:t>
            </a:r>
          </a:p>
          <a:p>
            <a:pPr lvl="2"/>
            <a:endParaRPr lang="en-GB" sz="1200" dirty="0">
              <a:latin typeface="Arial" panose="020B0604020202020204" pitchFamily="34" charset="0"/>
              <a:cs typeface="Arial" panose="020B0604020202020204" pitchFamily="34" charset="0"/>
            </a:endParaRPr>
          </a:p>
          <a:p>
            <a:pPr lvl="2"/>
            <a:r>
              <a:rPr lang="en-GB" sz="1200" dirty="0">
                <a:latin typeface="Arial" panose="020B0604020202020204" pitchFamily="34" charset="0"/>
                <a:cs typeface="Arial" panose="020B0604020202020204" pitchFamily="34" charset="0"/>
              </a:rPr>
              <a:t>3.3 For Complaint Types Two and Three relating to Community Solutions Locality Hosts, funded projects or consortia, the request for an appeal will be shared with members of the Community Solutions Governance Group who will review and confirm if there are grounds for an appeal. If they agree there are grounds for an appeal, then the appeal will proceed as outlined above. </a:t>
            </a:r>
          </a:p>
          <a:p>
            <a:pPr lvl="2"/>
            <a:endParaRPr lang="en-GB" sz="1200" dirty="0">
              <a:latin typeface="Arial" panose="020B0604020202020204" pitchFamily="34" charset="0"/>
              <a:cs typeface="Arial" panose="020B0604020202020204" pitchFamily="34" charset="0"/>
            </a:endParaRPr>
          </a:p>
          <a:p>
            <a:pPr lvl="2"/>
            <a:r>
              <a:rPr lang="en-GB" sz="1200" dirty="0">
                <a:latin typeface="Arial" panose="020B0604020202020204" pitchFamily="34" charset="0"/>
                <a:cs typeface="Arial" panose="020B0604020202020204" pitchFamily="34" charset="0"/>
              </a:rPr>
              <a:t>3.4 Where an appeal takes place the full CIR from Stage One will be shared confidentially with the following, with personal identifier information redacted if appropriate. </a:t>
            </a:r>
          </a:p>
          <a:p>
            <a:pPr marL="1200150" lvl="2"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the appeal panel members</a:t>
            </a:r>
          </a:p>
          <a:p>
            <a:pPr marL="1200150" lvl="2"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the complainant</a:t>
            </a:r>
          </a:p>
          <a:p>
            <a:pPr marL="1200150" lvl="2"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the </a:t>
            </a:r>
            <a:r>
              <a:rPr lang="en-GB" sz="1200" dirty="0" err="1">
                <a:latin typeface="Arial" panose="020B0604020202020204" pitchFamily="34" charset="0"/>
                <a:cs typeface="Arial" panose="020B0604020202020204" pitchFamily="34" charset="0"/>
              </a:rPr>
              <a:t>complainee</a:t>
            </a:r>
            <a:r>
              <a:rPr lang="en-GB" sz="1200" dirty="0">
                <a:latin typeface="Arial" panose="020B0604020202020204" pitchFamily="34" charset="0"/>
                <a:cs typeface="Arial" panose="020B0604020202020204" pitchFamily="34" charset="0"/>
              </a:rPr>
              <a:t>/s</a:t>
            </a:r>
          </a:p>
          <a:p>
            <a:pPr lvl="2"/>
            <a:endParaRPr lang="en-GB" sz="1200" dirty="0">
              <a:latin typeface="Arial" panose="020B0604020202020204" pitchFamily="34" charset="0"/>
              <a:cs typeface="Arial" panose="020B0604020202020204" pitchFamily="34" charset="0"/>
            </a:endParaRPr>
          </a:p>
          <a:p>
            <a:pPr lvl="2"/>
            <a:r>
              <a:rPr lang="en-GB" sz="1200" dirty="0">
                <a:latin typeface="Arial" panose="020B0604020202020204" pitchFamily="34" charset="0"/>
                <a:cs typeface="Arial" panose="020B0604020202020204" pitchFamily="34" charset="0"/>
              </a:rPr>
              <a:t>3.5 The decision of the Appeal Panel is final, there is no further stage after the appeal decision has been made.</a:t>
            </a:r>
          </a:p>
          <a:p>
            <a:pPr lvl="2"/>
            <a:endParaRPr lang="en-GB" sz="1200" dirty="0">
              <a:latin typeface="Arial" panose="020B0604020202020204" pitchFamily="34" charset="0"/>
              <a:cs typeface="Arial" panose="020B0604020202020204" pitchFamily="34" charset="0"/>
            </a:endParaRPr>
          </a:p>
          <a:p>
            <a:r>
              <a:rPr lang="en-GB" sz="1400" b="1" dirty="0">
                <a:latin typeface="Arial" panose="020B0604020202020204" pitchFamily="34" charset="0"/>
                <a:cs typeface="Arial" panose="020B0604020202020204" pitchFamily="34" charset="0"/>
              </a:rPr>
              <a:t>4.    </a:t>
            </a:r>
            <a:r>
              <a:rPr lang="en-GB" sz="1200" b="1" dirty="0">
                <a:latin typeface="Arial" panose="020B0604020202020204" pitchFamily="34" charset="0"/>
                <a:cs typeface="Arial" panose="020B0604020202020204" pitchFamily="34" charset="0"/>
              </a:rPr>
              <a:t>Review</a:t>
            </a:r>
            <a:r>
              <a:rPr lang="en-GB" sz="1400" b="1" dirty="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The Feedback and Complaint procedure will be reviewed annually in January each year to ensure that is consistent with best practice.</a:t>
            </a:r>
          </a:p>
          <a:p>
            <a:endParaRPr lang="en-GB" sz="1200" b="1" dirty="0">
              <a:latin typeface="Arial" panose="020B0604020202020204" pitchFamily="34" charset="0"/>
              <a:cs typeface="Arial" panose="020B0604020202020204" pitchFamily="34" charset="0"/>
            </a:endParaRPr>
          </a:p>
          <a:p>
            <a:endParaRPr lang="en-GB" sz="1400" dirty="0"/>
          </a:p>
          <a:p>
            <a:endParaRPr lang="en-GB" sz="1400" dirty="0"/>
          </a:p>
          <a:p>
            <a:endParaRPr lang="en-GB" sz="1400" dirty="0"/>
          </a:p>
        </p:txBody>
      </p:sp>
      <p:sp>
        <p:nvSpPr>
          <p:cNvPr id="2" name="Date Placeholder 1">
            <a:extLst>
              <a:ext uri="{FF2B5EF4-FFF2-40B4-BE49-F238E27FC236}">
                <a16:creationId xmlns:a16="http://schemas.microsoft.com/office/drawing/2014/main" id="{471F4E1D-5FC6-5585-939C-D2BEB70C8752}"/>
              </a:ext>
            </a:extLst>
          </p:cNvPr>
          <p:cNvSpPr>
            <a:spLocks noGrp="1"/>
          </p:cNvSpPr>
          <p:nvPr>
            <p:ph type="dt" sz="half" idx="10"/>
          </p:nvPr>
        </p:nvSpPr>
        <p:spPr/>
        <p:txBody>
          <a:bodyPr/>
          <a:lstStyle/>
          <a:p>
            <a:fld id="{4BA74487-6CFD-41B4-B108-D52B3EA32A1C}" type="datetime1">
              <a:rPr lang="en-GB" smtClean="0"/>
              <a:t>01/04/2024</a:t>
            </a:fld>
            <a:endParaRPr lang="en-GB" dirty="0"/>
          </a:p>
        </p:txBody>
      </p:sp>
      <p:sp>
        <p:nvSpPr>
          <p:cNvPr id="3" name="Slide Number Placeholder 2">
            <a:extLst>
              <a:ext uri="{FF2B5EF4-FFF2-40B4-BE49-F238E27FC236}">
                <a16:creationId xmlns:a16="http://schemas.microsoft.com/office/drawing/2014/main" id="{BD4D13CE-B626-A80B-C838-D895AB113C8C}"/>
              </a:ext>
            </a:extLst>
          </p:cNvPr>
          <p:cNvSpPr>
            <a:spLocks noGrp="1"/>
          </p:cNvSpPr>
          <p:nvPr>
            <p:ph type="sldNum" sz="quarter" idx="12"/>
          </p:nvPr>
        </p:nvSpPr>
        <p:spPr/>
        <p:txBody>
          <a:bodyPr/>
          <a:lstStyle/>
          <a:p>
            <a:fld id="{D23854DD-7590-402A-8464-1E25E4CF5B3B}" type="slidenum">
              <a:rPr lang="en-GB" smtClean="0"/>
              <a:t>7</a:t>
            </a:fld>
            <a:endParaRPr lang="en-GB" dirty="0"/>
          </a:p>
        </p:txBody>
      </p:sp>
    </p:spTree>
    <p:extLst>
      <p:ext uri="{BB962C8B-B14F-4D97-AF65-F5344CB8AC3E}">
        <p14:creationId xmlns:p14="http://schemas.microsoft.com/office/powerpoint/2010/main" val="2249212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829F7985-1110-4383-A255-B276591001C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31165" y="205104"/>
            <a:ext cx="1388110" cy="1680845"/>
          </a:xfrm>
          <a:prstGeom prst="rect">
            <a:avLst/>
          </a:prstGeom>
          <a:noFill/>
        </p:spPr>
      </p:pic>
      <p:sp>
        <p:nvSpPr>
          <p:cNvPr id="5" name="Text Placeholder 2">
            <a:extLst>
              <a:ext uri="{FF2B5EF4-FFF2-40B4-BE49-F238E27FC236}">
                <a16:creationId xmlns:a16="http://schemas.microsoft.com/office/drawing/2014/main" id="{2A493DB6-B506-43A7-B703-F87882A01CA6}"/>
              </a:ext>
            </a:extLst>
          </p:cNvPr>
          <p:cNvSpPr txBox="1">
            <a:spLocks/>
          </p:cNvSpPr>
          <p:nvPr/>
        </p:nvSpPr>
        <p:spPr>
          <a:xfrm>
            <a:off x="2424112" y="0"/>
            <a:ext cx="7343775" cy="1048439"/>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800" dirty="0">
                <a:solidFill>
                  <a:schemeClr val="tx1">
                    <a:lumMod val="85000"/>
                    <a:lumOff val="15000"/>
                  </a:schemeClr>
                </a:solidFill>
                <a:latin typeface="Acumin Pro" panose="020B0704020202020204" pitchFamily="34" charset="0"/>
              </a:rPr>
              <a:t>Complaint Procedure</a:t>
            </a:r>
          </a:p>
        </p:txBody>
      </p:sp>
      <p:sp>
        <p:nvSpPr>
          <p:cNvPr id="6" name="Text Placeholder 2">
            <a:extLst>
              <a:ext uri="{FF2B5EF4-FFF2-40B4-BE49-F238E27FC236}">
                <a16:creationId xmlns:a16="http://schemas.microsoft.com/office/drawing/2014/main" id="{A5798A1A-5832-4F0E-A904-FF494179387A}"/>
              </a:ext>
            </a:extLst>
          </p:cNvPr>
          <p:cNvSpPr txBox="1">
            <a:spLocks/>
          </p:cNvSpPr>
          <p:nvPr/>
        </p:nvSpPr>
        <p:spPr>
          <a:xfrm>
            <a:off x="2151378" y="1106184"/>
            <a:ext cx="7889241" cy="924642"/>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dirty="0">
                <a:solidFill>
                  <a:schemeClr val="tx1">
                    <a:lumMod val="85000"/>
                    <a:lumOff val="15000"/>
                  </a:schemeClr>
                </a:solidFill>
                <a:latin typeface="Acumin Pro" panose="020B0704020202020204" pitchFamily="34" charset="0"/>
              </a:rPr>
              <a:t>Contact Details </a:t>
            </a:r>
            <a:r>
              <a:rPr lang="en-GB" sz="2000">
                <a:solidFill>
                  <a:schemeClr val="tx1">
                    <a:lumMod val="85000"/>
                    <a:lumOff val="15000"/>
                  </a:schemeClr>
                </a:solidFill>
                <a:latin typeface="Acumin Pro" panose="020B0704020202020204" pitchFamily="34" charset="0"/>
              </a:rPr>
              <a:t>for Submission of Complaints</a:t>
            </a:r>
            <a:endParaRPr lang="en-GB" sz="2000" dirty="0">
              <a:solidFill>
                <a:schemeClr val="tx1">
                  <a:lumMod val="85000"/>
                  <a:lumOff val="15000"/>
                </a:schemeClr>
              </a:solidFill>
              <a:latin typeface="Acumin Pro" panose="020B0704020202020204" pitchFamily="34" charset="0"/>
            </a:endParaRPr>
          </a:p>
        </p:txBody>
      </p:sp>
      <p:pic>
        <p:nvPicPr>
          <p:cNvPr id="7" name="Picture 6">
            <a:extLst>
              <a:ext uri="{FF2B5EF4-FFF2-40B4-BE49-F238E27FC236}">
                <a16:creationId xmlns:a16="http://schemas.microsoft.com/office/drawing/2014/main" id="{13E46F8F-FEE5-4CAA-A3DD-CB0E84DBC66F}"/>
              </a:ext>
            </a:extLst>
          </p:cNvPr>
          <p:cNvPicPr>
            <a:picLocks noChangeAspect="1"/>
          </p:cNvPicPr>
          <p:nvPr/>
        </p:nvPicPr>
        <p:blipFill>
          <a:blip r:embed="rId3"/>
          <a:stretch>
            <a:fillRect/>
          </a:stretch>
        </p:blipFill>
        <p:spPr>
          <a:xfrm>
            <a:off x="1647479" y="5945872"/>
            <a:ext cx="2844570" cy="746582"/>
          </a:xfrm>
          <a:prstGeom prst="rect">
            <a:avLst/>
          </a:prstGeom>
        </p:spPr>
      </p:pic>
      <p:pic>
        <p:nvPicPr>
          <p:cNvPr id="8" name="Picture 7" descr="A picture containing logo&#10;&#10;Description automatically generated">
            <a:extLst>
              <a:ext uri="{FF2B5EF4-FFF2-40B4-BE49-F238E27FC236}">
                <a16:creationId xmlns:a16="http://schemas.microsoft.com/office/drawing/2014/main" id="{B228A596-7600-4C3E-9D1F-A3AE7DC4CD76}"/>
              </a:ext>
            </a:extLst>
          </p:cNvPr>
          <p:cNvPicPr/>
          <p:nvPr/>
        </p:nvPicPr>
        <p:blipFill>
          <a:blip r:embed="rId4">
            <a:extLst>
              <a:ext uri="{28A0092B-C50C-407E-A947-70E740481C1C}">
                <a14:useLocalDpi xmlns:a14="http://schemas.microsoft.com/office/drawing/2010/main" val="0"/>
              </a:ext>
            </a:extLst>
          </a:blip>
          <a:stretch>
            <a:fillRect/>
          </a:stretch>
        </p:blipFill>
        <p:spPr>
          <a:xfrm>
            <a:off x="127230" y="5910740"/>
            <a:ext cx="942975" cy="857885"/>
          </a:xfrm>
          <a:prstGeom prst="rect">
            <a:avLst/>
          </a:prstGeom>
        </p:spPr>
      </p:pic>
      <p:sp>
        <p:nvSpPr>
          <p:cNvPr id="10" name="Rectangle 9">
            <a:extLst>
              <a:ext uri="{FF2B5EF4-FFF2-40B4-BE49-F238E27FC236}">
                <a16:creationId xmlns:a16="http://schemas.microsoft.com/office/drawing/2014/main" id="{866F9906-AE92-4613-8D86-DB98D9F88389}"/>
              </a:ext>
            </a:extLst>
          </p:cNvPr>
          <p:cNvSpPr/>
          <p:nvPr/>
        </p:nvSpPr>
        <p:spPr>
          <a:xfrm>
            <a:off x="1375873" y="2418688"/>
            <a:ext cx="3510452" cy="1200329"/>
          </a:xfrm>
          <a:prstGeom prst="rect">
            <a:avLst/>
          </a:prstGeom>
        </p:spPr>
        <p:txBody>
          <a:bodyPr wrap="square">
            <a:spAutoFit/>
          </a:bodyPr>
          <a:lstStyle/>
          <a:p>
            <a:r>
              <a:rPr lang="en-GB" dirty="0"/>
              <a:t>Maddy Halliday, CEO, VANL</a:t>
            </a:r>
          </a:p>
          <a:p>
            <a:r>
              <a:rPr lang="en-GB" dirty="0">
                <a:hlinkClick r:id="rId5"/>
              </a:rPr>
              <a:t>Maddy.halliday@vanl.co.uk</a:t>
            </a:r>
            <a:endParaRPr lang="en-GB" dirty="0"/>
          </a:p>
          <a:p>
            <a:endParaRPr lang="en-GB" dirty="0"/>
          </a:p>
          <a:p>
            <a:endParaRPr lang="en-GB" dirty="0"/>
          </a:p>
        </p:txBody>
      </p:sp>
      <p:sp>
        <p:nvSpPr>
          <p:cNvPr id="11" name="Rectangle 10">
            <a:extLst>
              <a:ext uri="{FF2B5EF4-FFF2-40B4-BE49-F238E27FC236}">
                <a16:creationId xmlns:a16="http://schemas.microsoft.com/office/drawing/2014/main" id="{7B2EE5E4-2CEC-4FE4-8D07-4E5A135D8DFF}"/>
              </a:ext>
            </a:extLst>
          </p:cNvPr>
          <p:cNvSpPr/>
          <p:nvPr/>
        </p:nvSpPr>
        <p:spPr>
          <a:xfrm>
            <a:off x="5295900" y="2418688"/>
            <a:ext cx="4471987" cy="1754326"/>
          </a:xfrm>
          <a:prstGeom prst="rect">
            <a:avLst/>
          </a:prstGeom>
        </p:spPr>
        <p:txBody>
          <a:bodyPr wrap="square">
            <a:spAutoFit/>
          </a:bodyPr>
          <a:lstStyle/>
          <a:p>
            <a:r>
              <a:rPr lang="en-GB" dirty="0"/>
              <a:t>Thomas Moan </a:t>
            </a:r>
          </a:p>
          <a:p>
            <a:r>
              <a:rPr lang="en-GB" dirty="0"/>
              <a:t>Senior Manager, Community Solutions Programme, Voluntary Action North Lanarkshire</a:t>
            </a:r>
          </a:p>
          <a:p>
            <a:r>
              <a:rPr lang="en-GB" dirty="0">
                <a:hlinkClick r:id="rId6"/>
              </a:rPr>
              <a:t>thomas.moan@vanl.co.uk</a:t>
            </a:r>
            <a:endParaRPr lang="en-GB" dirty="0"/>
          </a:p>
          <a:p>
            <a:pPr marL="285750" indent="-285750">
              <a:buFont typeface="Arial" panose="020B0604020202020204" pitchFamily="34" charset="0"/>
              <a:buChar char="•"/>
            </a:pPr>
            <a:endParaRPr lang="en-GB" dirty="0"/>
          </a:p>
        </p:txBody>
      </p:sp>
      <p:sp>
        <p:nvSpPr>
          <p:cNvPr id="2" name="Date Placeholder 1">
            <a:extLst>
              <a:ext uri="{FF2B5EF4-FFF2-40B4-BE49-F238E27FC236}">
                <a16:creationId xmlns:a16="http://schemas.microsoft.com/office/drawing/2014/main" id="{A2F6816D-D6AC-C864-39A7-8EADDE1DFAC9}"/>
              </a:ext>
            </a:extLst>
          </p:cNvPr>
          <p:cNvSpPr>
            <a:spLocks noGrp="1"/>
          </p:cNvSpPr>
          <p:nvPr>
            <p:ph type="dt" sz="half" idx="10"/>
          </p:nvPr>
        </p:nvSpPr>
        <p:spPr/>
        <p:txBody>
          <a:bodyPr/>
          <a:lstStyle/>
          <a:p>
            <a:fld id="{049B3A1F-6C8E-4FC2-BCDE-65E3C9740210}" type="datetime1">
              <a:rPr lang="en-GB" smtClean="0"/>
              <a:t>01/04/2024</a:t>
            </a:fld>
            <a:endParaRPr lang="en-GB" dirty="0"/>
          </a:p>
        </p:txBody>
      </p:sp>
      <p:sp>
        <p:nvSpPr>
          <p:cNvPr id="3" name="Slide Number Placeholder 2">
            <a:extLst>
              <a:ext uri="{FF2B5EF4-FFF2-40B4-BE49-F238E27FC236}">
                <a16:creationId xmlns:a16="http://schemas.microsoft.com/office/drawing/2014/main" id="{8EF2F753-3595-3AB3-6C5A-72F338D5C5A0}"/>
              </a:ext>
            </a:extLst>
          </p:cNvPr>
          <p:cNvSpPr>
            <a:spLocks noGrp="1"/>
          </p:cNvSpPr>
          <p:nvPr>
            <p:ph type="sldNum" sz="quarter" idx="12"/>
          </p:nvPr>
        </p:nvSpPr>
        <p:spPr/>
        <p:txBody>
          <a:bodyPr/>
          <a:lstStyle/>
          <a:p>
            <a:fld id="{D23854DD-7590-402A-8464-1E25E4CF5B3B}" type="slidenum">
              <a:rPr lang="en-GB" smtClean="0"/>
              <a:t>8</a:t>
            </a:fld>
            <a:endParaRPr lang="en-GB" dirty="0"/>
          </a:p>
        </p:txBody>
      </p:sp>
    </p:spTree>
    <p:extLst>
      <p:ext uri="{BB962C8B-B14F-4D97-AF65-F5344CB8AC3E}">
        <p14:creationId xmlns:p14="http://schemas.microsoft.com/office/powerpoint/2010/main" val="35781757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23353BE3847F44EB736EFD88A38065F" ma:contentTypeVersion="18" ma:contentTypeDescription="Create a new document." ma:contentTypeScope="" ma:versionID="cc42ae58cafb2d055cafc1550f9a8a08">
  <xsd:schema xmlns:xsd="http://www.w3.org/2001/XMLSchema" xmlns:xs="http://www.w3.org/2001/XMLSchema" xmlns:p="http://schemas.microsoft.com/office/2006/metadata/properties" xmlns:ns2="055be640-36f5-4a0d-bcb1-8db267bd70c6" xmlns:ns3="c387343a-69be-4b24-858f-e4fd717b9f39" targetNamespace="http://schemas.microsoft.com/office/2006/metadata/properties" ma:root="true" ma:fieldsID="40a701f5d79a619551c48e3e62206d87" ns2:_="" ns3:_="">
    <xsd:import namespace="055be640-36f5-4a0d-bcb1-8db267bd70c6"/>
    <xsd:import namespace="c387343a-69be-4b24-858f-e4fd717b9f3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5be640-36f5-4a0d-bcb1-8db267bd70c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95fd311-d220-47f4-8a5a-00eb6ed522dc}" ma:internalName="TaxCatchAll" ma:showField="CatchAllData" ma:web="055be640-36f5-4a0d-bcb1-8db267bd70c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387343a-69be-4b24-858f-e4fd717b9f3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53f7119-edef-4623-88cb-99ddee0a47e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387343a-69be-4b24-858f-e4fd717b9f39">
      <Terms xmlns="http://schemas.microsoft.com/office/infopath/2007/PartnerControls"/>
    </lcf76f155ced4ddcb4097134ff3c332f>
    <TaxCatchAll xmlns="055be640-36f5-4a0d-bcb1-8db267bd70c6" xsi:nil="true"/>
    <SharedWithUsers xmlns="055be640-36f5-4a0d-bcb1-8db267bd70c6">
      <UserInfo>
        <DisplayName>Thomas Moan</DisplayName>
        <AccountId>3263</AccountId>
        <AccountType/>
      </UserInfo>
      <UserInfo>
        <DisplayName>Gordon Watson</DisplayName>
        <AccountId>1010</AccountId>
        <AccountType/>
      </UserInfo>
      <UserInfo>
        <DisplayName>Maddy Halliday</DisplayName>
        <AccountId>13</AccountId>
        <AccountType/>
      </UserInfo>
    </SharedWithUsers>
  </documentManagement>
</p:properties>
</file>

<file path=customXml/itemProps1.xml><?xml version="1.0" encoding="utf-8"?>
<ds:datastoreItem xmlns:ds="http://schemas.openxmlformats.org/officeDocument/2006/customXml" ds:itemID="{3C1570A3-6196-4C50-AF6C-2806247EA661}">
  <ds:schemaRefs>
    <ds:schemaRef ds:uri="http://schemas.microsoft.com/sharepoint/v3/contenttype/forms"/>
  </ds:schemaRefs>
</ds:datastoreItem>
</file>

<file path=customXml/itemProps2.xml><?xml version="1.0" encoding="utf-8"?>
<ds:datastoreItem xmlns:ds="http://schemas.openxmlformats.org/officeDocument/2006/customXml" ds:itemID="{EF90D60B-160A-464A-82DB-642E22E86F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5be640-36f5-4a0d-bcb1-8db267bd70c6"/>
    <ds:schemaRef ds:uri="c387343a-69be-4b24-858f-e4fd717b9f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34E5C2-826A-4548-8D7C-A6FAE7306D1D}">
  <ds:schemaRefs>
    <ds:schemaRef ds:uri="http://www.w3.org/XML/1998/namespace"/>
    <ds:schemaRef ds:uri="http://schemas.microsoft.com/office/2006/metadata/properties"/>
    <ds:schemaRef ds:uri="http://schemas.microsoft.com/office/infopath/2007/PartnerControls"/>
    <ds:schemaRef ds:uri="http://schemas.microsoft.com/office/2006/documentManagement/types"/>
    <ds:schemaRef ds:uri="http://purl.org/dc/elements/1.1/"/>
    <ds:schemaRef ds:uri="055be640-36f5-4a0d-bcb1-8db267bd70c6"/>
    <ds:schemaRef ds:uri="http://purl.org/dc/dcmitype/"/>
    <ds:schemaRef ds:uri="http://schemas.openxmlformats.org/package/2006/metadata/core-properties"/>
    <ds:schemaRef ds:uri="c387343a-69be-4b24-858f-e4fd717b9f39"/>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1283</TotalTime>
  <Words>2118</Words>
  <Application>Microsoft Office PowerPoint</Application>
  <PresentationFormat>Widescreen</PresentationFormat>
  <Paragraphs>147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Acumin Pro</vt: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Moan</dc:creator>
  <cp:lastModifiedBy>Maddy Halliday</cp:lastModifiedBy>
  <cp:revision>35</cp:revision>
  <dcterms:created xsi:type="dcterms:W3CDTF">2023-08-16T19:49:28Z</dcterms:created>
  <dcterms:modified xsi:type="dcterms:W3CDTF">2024-04-01T15:01:55Z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0x010100123353BE3847F44EB736EFD88A38065F</vt:lpwstr>
  </property>
  <property fmtid="{D5CDD505-2E9C-101B-9397-08002B2CF9AE}" pid="3" name="MediaServiceImageTags">
    <vt:lpwstr/>
  </property>
</Properties>
</file>