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Lst>
  <p:sldSz cx="18288000" cy="10287000"/>
  <p:notesSz cx="6858000" cy="9144000"/>
  <p:embeddedFontLst>
    <p:embeddedFont>
      <p:font typeface="Montserrat Bold" panose="020B0604020202020204" charset="0"/>
      <p:regular r:id="rId33"/>
    </p:embeddedFont>
    <p:embeddedFont>
      <p:font typeface="Montserrat Classic" panose="020B0604020202020204" charset="0"/>
      <p:regular r:id="rId34"/>
    </p:embeddedFont>
    <p:embeddedFont>
      <p:font typeface="Montserrat Classic Bold" panose="020B0604020202020204" charset="0"/>
      <p:regular r:id="rId35"/>
    </p:embeddedFont>
    <p:embeddedFont>
      <p:font typeface="Montserrat Heavy" panose="020B0604020202020204" charset="0"/>
      <p:regular r:id="rId36"/>
    </p:embeddedFont>
    <p:embeddedFont>
      <p:font typeface="Montserrat Ultra-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94622" autoAdjust="0"/>
  </p:normalViewPr>
  <p:slideViewPr>
    <p:cSldViewPr>
      <p:cViewPr varScale="1">
        <p:scale>
          <a:sx n="49" d="100"/>
          <a:sy n="49" d="100"/>
        </p:scale>
        <p:origin x="9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advTm="6879"/>
    </mc:Choice>
    <mc:Fallback xmlns="">
      <p:transition advTm="6879"/>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Tm="6879"/>
    </mc:Choice>
    <mc:Fallback xmlns="">
      <p:transition advTm="6879"/>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9.png"/><Relationship Id="rId7"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0.sv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sv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3.sv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43.sv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F3131"/>
            </a:solidFill>
          </p:spPr>
          <p:txBody>
            <a:bodyPr/>
            <a:lstStyle/>
            <a:p>
              <a:endParaRPr lang="en-GB"/>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829775" y="787445"/>
            <a:ext cx="2940535" cy="3568611"/>
          </a:xfrm>
          <a:custGeom>
            <a:avLst/>
            <a:gdLst/>
            <a:ahLst/>
            <a:cxnLst/>
            <a:rect l="l" t="t" r="r" b="b"/>
            <a:pathLst>
              <a:path w="2940535" h="3568611">
                <a:moveTo>
                  <a:pt x="0" y="0"/>
                </a:moveTo>
                <a:lnTo>
                  <a:pt x="2940536" y="0"/>
                </a:lnTo>
                <a:lnTo>
                  <a:pt x="2940536" y="3568610"/>
                </a:lnTo>
                <a:lnTo>
                  <a:pt x="0" y="356861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2829775" y="5135555"/>
            <a:ext cx="13050352" cy="1360170"/>
          </a:xfrm>
          <a:prstGeom prst="rect">
            <a:avLst/>
          </a:prstGeom>
        </p:spPr>
        <p:txBody>
          <a:bodyPr lIns="0" tIns="0" rIns="0" bIns="0" rtlCol="0" anchor="t">
            <a:spAutoFit/>
          </a:bodyPr>
          <a:lstStyle/>
          <a:p>
            <a:pPr algn="l">
              <a:lnSpc>
                <a:spcPts val="10560"/>
              </a:lnSpc>
            </a:pPr>
            <a:r>
              <a:rPr lang="en-US" sz="9600" b="1" dirty="0">
                <a:solidFill>
                  <a:srgbClr val="101010"/>
                </a:solidFill>
                <a:latin typeface="Montserrat Ultra-Bold"/>
                <a:ea typeface="Montserrat Ultra-Bold"/>
                <a:cs typeface="Montserrat Ultra-Bold"/>
                <a:sym typeface="Montserrat Ultra-Bold"/>
              </a:rPr>
              <a:t>AIRDRIE LOCALITY</a:t>
            </a:r>
          </a:p>
        </p:txBody>
      </p:sp>
      <p:sp>
        <p:nvSpPr>
          <p:cNvPr id="7" name="TextBox 7"/>
          <p:cNvSpPr txBox="1"/>
          <p:nvPr/>
        </p:nvSpPr>
        <p:spPr>
          <a:xfrm>
            <a:off x="2829775" y="6286265"/>
            <a:ext cx="9288593" cy="1360170"/>
          </a:xfrm>
          <a:prstGeom prst="rect">
            <a:avLst/>
          </a:prstGeom>
        </p:spPr>
        <p:txBody>
          <a:bodyPr lIns="0" tIns="0" rIns="0" bIns="0" rtlCol="0" anchor="t">
            <a:spAutoFit/>
          </a:bodyPr>
          <a:lstStyle/>
          <a:p>
            <a:pPr algn="l">
              <a:lnSpc>
                <a:spcPts val="10560"/>
              </a:lnSpc>
            </a:pPr>
            <a:r>
              <a:rPr lang="en-US" sz="9600" b="1">
                <a:solidFill>
                  <a:srgbClr val="FF3131"/>
                </a:solidFill>
                <a:latin typeface="Montserrat Ultra-Bold"/>
                <a:ea typeface="Montserrat Ultra-Bold"/>
                <a:cs typeface="Montserrat Ultra-Bold"/>
                <a:sym typeface="Montserrat Ultra-Bold"/>
              </a:rPr>
              <a:t>CONSORTIUM</a:t>
            </a:r>
          </a:p>
        </p:txBody>
      </p:sp>
      <p:sp>
        <p:nvSpPr>
          <p:cNvPr id="8" name="TextBox 8"/>
          <p:cNvSpPr txBox="1"/>
          <p:nvPr/>
        </p:nvSpPr>
        <p:spPr>
          <a:xfrm rot="-5400000">
            <a:off x="-775100" y="6890150"/>
            <a:ext cx="3974630" cy="481330"/>
          </a:xfrm>
          <a:prstGeom prst="rect">
            <a:avLst/>
          </a:prstGeom>
        </p:spPr>
        <p:txBody>
          <a:bodyPr lIns="0" tIns="0" rIns="0" bIns="0" rtlCol="0" anchor="t">
            <a:spAutoFit/>
          </a:bodyPr>
          <a:lstStyle/>
          <a:p>
            <a:pPr algn="l">
              <a:lnSpc>
                <a:spcPts val="3920"/>
              </a:lnSpc>
            </a:pPr>
            <a:r>
              <a:rPr lang="en-US" sz="2800" dirty="0">
                <a:solidFill>
                  <a:srgbClr val="101010"/>
                </a:solidFill>
                <a:latin typeface="Montserrat Classic"/>
                <a:ea typeface="Montserrat Classic"/>
                <a:cs typeface="Montserrat Classic"/>
                <a:sym typeface="Montserrat Classic"/>
              </a:rPr>
              <a:t>           Airdrie Locality</a:t>
            </a:r>
          </a:p>
        </p:txBody>
      </p:sp>
      <p:sp>
        <p:nvSpPr>
          <p:cNvPr id="9" name="TextBox 9"/>
          <p:cNvSpPr txBox="1"/>
          <p:nvPr/>
        </p:nvSpPr>
        <p:spPr>
          <a:xfrm>
            <a:off x="2829775" y="4549451"/>
            <a:ext cx="9288593" cy="629920"/>
          </a:xfrm>
          <a:prstGeom prst="rect">
            <a:avLst/>
          </a:prstGeom>
        </p:spPr>
        <p:txBody>
          <a:bodyPr lIns="0" tIns="0" rIns="0" bIns="0" rtlCol="0" anchor="t">
            <a:spAutoFit/>
          </a:bodyPr>
          <a:lstStyle/>
          <a:p>
            <a:pPr algn="l">
              <a:lnSpc>
                <a:spcPts val="5179"/>
              </a:lnSpc>
            </a:pPr>
            <a:r>
              <a:rPr lang="en-US" sz="3699" b="1" spc="1272">
                <a:solidFill>
                  <a:srgbClr val="101010"/>
                </a:solidFill>
                <a:latin typeface="Montserrat Classic Bold"/>
                <a:ea typeface="Montserrat Classic Bold"/>
                <a:cs typeface="Montserrat Classic Bold"/>
                <a:sym typeface="Montserrat Classic Bold"/>
              </a:rPr>
              <a:t>COMMUNITY SOLUTIONS</a:t>
            </a:r>
          </a:p>
        </p:txBody>
      </p:sp>
      <p:grpSp>
        <p:nvGrpSpPr>
          <p:cNvPr id="10" name="Group 10"/>
          <p:cNvGrpSpPr/>
          <p:nvPr/>
        </p:nvGrpSpPr>
        <p:grpSpPr>
          <a:xfrm>
            <a:off x="14203951" y="7130815"/>
            <a:ext cx="3352353" cy="2675800"/>
            <a:chOff x="0" y="0"/>
            <a:chExt cx="4469804" cy="3567733"/>
          </a:xfrm>
        </p:grpSpPr>
        <p:sp>
          <p:nvSpPr>
            <p:cNvPr id="11" name="Freeform 11"/>
            <p:cNvSpPr/>
            <p:nvPr/>
          </p:nvSpPr>
          <p:spPr>
            <a:xfrm>
              <a:off x="0" y="408010"/>
              <a:ext cx="4469804" cy="3159723"/>
            </a:xfrm>
            <a:custGeom>
              <a:avLst/>
              <a:gdLst/>
              <a:ahLst/>
              <a:cxnLst/>
              <a:rect l="l" t="t" r="r" b="b"/>
              <a:pathLst>
                <a:path w="4469804" h="3159723">
                  <a:moveTo>
                    <a:pt x="0" y="0"/>
                  </a:moveTo>
                  <a:lnTo>
                    <a:pt x="4469804" y="0"/>
                  </a:lnTo>
                  <a:lnTo>
                    <a:pt x="4469804" y="3159723"/>
                  </a:lnTo>
                  <a:lnTo>
                    <a:pt x="0" y="3159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2" name="TextBox 12"/>
            <p:cNvSpPr txBox="1"/>
            <p:nvPr/>
          </p:nvSpPr>
          <p:spPr>
            <a:xfrm>
              <a:off x="0" y="-66675"/>
              <a:ext cx="4469804" cy="665017"/>
            </a:xfrm>
            <a:prstGeom prst="rect">
              <a:avLst/>
            </a:prstGeom>
          </p:spPr>
          <p:txBody>
            <a:bodyPr lIns="0" tIns="0" rIns="0" bIns="0" rtlCol="0" anchor="t">
              <a:spAutoFit/>
            </a:bodyPr>
            <a:lstStyle/>
            <a:p>
              <a:pPr algn="ctr">
                <a:lnSpc>
                  <a:spcPts val="4136"/>
                </a:lnSpc>
              </a:pPr>
              <a:r>
                <a:rPr lang="en-US" sz="2954" b="1">
                  <a:solidFill>
                    <a:srgbClr val="101010"/>
                  </a:solidFill>
                  <a:latin typeface="Montserrat Classic Bold"/>
                  <a:ea typeface="Montserrat Classic Bold"/>
                  <a:cs typeface="Montserrat Classic Bold"/>
                  <a:sym typeface="Montserrat Classic Bold"/>
                </a:rPr>
                <a:t>Hosted By</a:t>
              </a:r>
            </a:p>
          </p:txBody>
        </p:sp>
      </p:grpSp>
    </p:spTree>
  </p:cSld>
  <p:clrMapOvr>
    <a:masterClrMapping/>
  </p:clrMapOvr>
  <mc:AlternateContent xmlns:mc="http://schemas.openxmlformats.org/markup-compatibility/2006">
    <mc:Choice xmlns:p14="http://schemas.microsoft.com/office/powerpoint/2010/main" Requires="p14">
      <p:transition p14:dur="250" advTm="5302"/>
    </mc:Choice>
    <mc:Fallback>
      <p:transition advTm="53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339" y="204138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922605" y="683287"/>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460462" y="2859065"/>
            <a:ext cx="9272340" cy="4425831"/>
          </a:xfrm>
          <a:custGeom>
            <a:avLst/>
            <a:gdLst/>
            <a:ahLst/>
            <a:cxnLst/>
            <a:rect l="l" t="t" r="r" b="b"/>
            <a:pathLst>
              <a:path w="9272340" h="4425831">
                <a:moveTo>
                  <a:pt x="0" y="0"/>
                </a:moveTo>
                <a:lnTo>
                  <a:pt x="9272339" y="0"/>
                </a:lnTo>
                <a:lnTo>
                  <a:pt x="9272339" y="4425831"/>
                </a:lnTo>
                <a:lnTo>
                  <a:pt x="0" y="442583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4667773" y="6231232"/>
            <a:ext cx="5959203" cy="3847134"/>
          </a:xfrm>
          <a:custGeom>
            <a:avLst/>
            <a:gdLst/>
            <a:ahLst/>
            <a:cxnLst/>
            <a:rect l="l" t="t" r="r" b="b"/>
            <a:pathLst>
              <a:path w="5959203" h="3847134">
                <a:moveTo>
                  <a:pt x="0" y="0"/>
                </a:moveTo>
                <a:lnTo>
                  <a:pt x="5959204" y="0"/>
                </a:lnTo>
                <a:lnTo>
                  <a:pt x="5959204" y="3847134"/>
                </a:lnTo>
                <a:lnTo>
                  <a:pt x="0" y="384713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10903451" y="3158939"/>
            <a:ext cx="7078698" cy="6919428"/>
          </a:xfrm>
          <a:custGeom>
            <a:avLst/>
            <a:gdLst/>
            <a:ahLst/>
            <a:cxnLst/>
            <a:rect l="l" t="t" r="r" b="b"/>
            <a:pathLst>
              <a:path w="7078698" h="6919428">
                <a:moveTo>
                  <a:pt x="0" y="0"/>
                </a:moveTo>
                <a:lnTo>
                  <a:pt x="7078698" y="0"/>
                </a:lnTo>
                <a:lnTo>
                  <a:pt x="7078698" y="6919427"/>
                </a:lnTo>
                <a:lnTo>
                  <a:pt x="0" y="691942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784339" y="60708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Tree>
  </p:cSld>
  <p:clrMapOvr>
    <a:masterClrMapping/>
  </p:clrMapOvr>
  <mc:AlternateContent xmlns:mc="http://schemas.openxmlformats.org/markup-compatibility/2006">
    <mc:Choice xmlns:p14="http://schemas.microsoft.com/office/powerpoint/2010/main" Requires="p14">
      <p:transition p14:dur="250" advTm="8334"/>
    </mc:Choice>
    <mc:Fallback>
      <p:transition advTm="833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8397" y="170970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86206" y="2951290"/>
            <a:ext cx="16307454" cy="3568611"/>
            <a:chOff x="0" y="0"/>
            <a:chExt cx="21743272" cy="4758147"/>
          </a:xfrm>
        </p:grpSpPr>
        <p:sp>
          <p:nvSpPr>
            <p:cNvPr id="6" name="Freeform 6"/>
            <p:cNvSpPr/>
            <p:nvPr/>
          </p:nvSpPr>
          <p:spPr>
            <a:xfrm>
              <a:off x="0" y="0"/>
              <a:ext cx="3920713" cy="4758147"/>
            </a:xfrm>
            <a:custGeom>
              <a:avLst/>
              <a:gdLst/>
              <a:ahLst/>
              <a:cxnLst/>
              <a:rect l="l" t="t" r="r" b="b"/>
              <a:pathLst>
                <a:path w="3920713" h="4758147">
                  <a:moveTo>
                    <a:pt x="0" y="0"/>
                  </a:moveTo>
                  <a:lnTo>
                    <a:pt x="3920713" y="0"/>
                  </a:lnTo>
                  <a:lnTo>
                    <a:pt x="3920713" y="4758147"/>
                  </a:lnTo>
                  <a:lnTo>
                    <a:pt x="0" y="475814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7"/>
            <p:cNvSpPr txBox="1"/>
            <p:nvPr/>
          </p:nvSpPr>
          <p:spPr>
            <a:xfrm>
              <a:off x="4342802" y="940044"/>
              <a:ext cx="17400470" cy="1845310"/>
            </a:xfrm>
            <a:prstGeom prst="rect">
              <a:avLst/>
            </a:prstGeom>
          </p:spPr>
          <p:txBody>
            <a:bodyPr lIns="0" tIns="0" rIns="0" bIns="0" rtlCol="0" anchor="t">
              <a:spAutoFit/>
            </a:bodyPr>
            <a:lstStyle/>
            <a:p>
              <a:pPr algn="l">
                <a:lnSpc>
                  <a:spcPts val="10560"/>
                </a:lnSpc>
              </a:pPr>
              <a:r>
                <a:rPr lang="en-US" sz="9600" b="1">
                  <a:solidFill>
                    <a:srgbClr val="101010"/>
                  </a:solidFill>
                  <a:latin typeface="Montserrat Ultra-Bold"/>
                  <a:ea typeface="Montserrat Ultra-Bold"/>
                  <a:cs typeface="Montserrat Ultra-Bold"/>
                  <a:sym typeface="Montserrat Ultra-Bold"/>
                </a:rPr>
                <a:t>AIRDRIE LOCALITY</a:t>
              </a:r>
            </a:p>
          </p:txBody>
        </p:sp>
        <p:sp>
          <p:nvSpPr>
            <p:cNvPr id="8" name="TextBox 8"/>
            <p:cNvSpPr txBox="1"/>
            <p:nvPr/>
          </p:nvSpPr>
          <p:spPr>
            <a:xfrm>
              <a:off x="4342802" y="2474324"/>
              <a:ext cx="12384790" cy="1845310"/>
            </a:xfrm>
            <a:prstGeom prst="rect">
              <a:avLst/>
            </a:prstGeom>
          </p:spPr>
          <p:txBody>
            <a:bodyPr lIns="0" tIns="0" rIns="0" bIns="0" rtlCol="0" anchor="t">
              <a:spAutoFit/>
            </a:bodyPr>
            <a:lstStyle/>
            <a:p>
              <a:pPr algn="l">
                <a:lnSpc>
                  <a:spcPts val="10560"/>
                </a:lnSpc>
              </a:pPr>
              <a:r>
                <a:rPr lang="en-US" sz="9600" b="1">
                  <a:solidFill>
                    <a:srgbClr val="FF3131"/>
                  </a:solidFill>
                  <a:latin typeface="Montserrat Ultra-Bold"/>
                  <a:ea typeface="Montserrat Ultra-Bold"/>
                  <a:cs typeface="Montserrat Ultra-Bold"/>
                  <a:sym typeface="Montserrat Ultra-Bold"/>
                </a:rPr>
                <a:t>CONSORTIUM</a:t>
              </a:r>
            </a:p>
          </p:txBody>
        </p:sp>
        <p:sp>
          <p:nvSpPr>
            <p:cNvPr id="9" name="TextBox 9"/>
            <p:cNvSpPr txBox="1"/>
            <p:nvPr/>
          </p:nvSpPr>
          <p:spPr>
            <a:xfrm>
              <a:off x="4342802" y="212546"/>
              <a:ext cx="12384790" cy="817669"/>
            </a:xfrm>
            <a:prstGeom prst="rect">
              <a:avLst/>
            </a:prstGeom>
          </p:spPr>
          <p:txBody>
            <a:bodyPr lIns="0" tIns="0" rIns="0" bIns="0" rtlCol="0" anchor="t">
              <a:spAutoFit/>
            </a:bodyPr>
            <a:lstStyle/>
            <a:p>
              <a:pPr algn="l">
                <a:lnSpc>
                  <a:spcPts val="5179"/>
                </a:lnSpc>
              </a:pPr>
              <a:r>
                <a:rPr lang="en-US" sz="3699" b="1" spc="1272">
                  <a:solidFill>
                    <a:srgbClr val="101010"/>
                  </a:solidFill>
                  <a:latin typeface="Montserrat Classic Bold"/>
                  <a:ea typeface="Montserrat Classic Bold"/>
                  <a:cs typeface="Montserrat Classic Bold"/>
                  <a:sym typeface="Montserrat Classic Bold"/>
                </a:rPr>
                <a:t>COMMUNITY SOLUTIONS</a:t>
              </a:r>
            </a:p>
          </p:txBody>
        </p:sp>
      </p:grpSp>
      <p:grpSp>
        <p:nvGrpSpPr>
          <p:cNvPr id="10" name="Group 10"/>
          <p:cNvGrpSpPr/>
          <p:nvPr/>
        </p:nvGrpSpPr>
        <p:grpSpPr>
          <a:xfrm>
            <a:off x="14203951" y="7130815"/>
            <a:ext cx="3352353" cy="2675800"/>
            <a:chOff x="0" y="0"/>
            <a:chExt cx="4469804" cy="3567733"/>
          </a:xfrm>
        </p:grpSpPr>
        <p:sp>
          <p:nvSpPr>
            <p:cNvPr id="11" name="Freeform 11"/>
            <p:cNvSpPr/>
            <p:nvPr/>
          </p:nvSpPr>
          <p:spPr>
            <a:xfrm>
              <a:off x="0" y="408010"/>
              <a:ext cx="4469804" cy="3159723"/>
            </a:xfrm>
            <a:custGeom>
              <a:avLst/>
              <a:gdLst/>
              <a:ahLst/>
              <a:cxnLst/>
              <a:rect l="l" t="t" r="r" b="b"/>
              <a:pathLst>
                <a:path w="4469804" h="3159723">
                  <a:moveTo>
                    <a:pt x="0" y="0"/>
                  </a:moveTo>
                  <a:lnTo>
                    <a:pt x="4469804" y="0"/>
                  </a:lnTo>
                  <a:lnTo>
                    <a:pt x="4469804" y="3159723"/>
                  </a:lnTo>
                  <a:lnTo>
                    <a:pt x="0" y="3159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2" name="TextBox 12"/>
            <p:cNvSpPr txBox="1"/>
            <p:nvPr/>
          </p:nvSpPr>
          <p:spPr>
            <a:xfrm>
              <a:off x="0" y="-66675"/>
              <a:ext cx="4469804" cy="665017"/>
            </a:xfrm>
            <a:prstGeom prst="rect">
              <a:avLst/>
            </a:prstGeom>
          </p:spPr>
          <p:txBody>
            <a:bodyPr lIns="0" tIns="0" rIns="0" bIns="0" rtlCol="0" anchor="t">
              <a:spAutoFit/>
            </a:bodyPr>
            <a:lstStyle/>
            <a:p>
              <a:pPr algn="ctr">
                <a:lnSpc>
                  <a:spcPts val="4136"/>
                </a:lnSpc>
              </a:pPr>
              <a:r>
                <a:rPr lang="en-US" sz="2954" b="1">
                  <a:solidFill>
                    <a:srgbClr val="101010"/>
                  </a:solidFill>
                  <a:latin typeface="Montserrat Classic Bold"/>
                  <a:ea typeface="Montserrat Classic Bold"/>
                  <a:cs typeface="Montserrat Classic Bold"/>
                  <a:sym typeface="Montserrat Classic Bold"/>
                </a:rPr>
                <a:t>Hosted By</a:t>
              </a:r>
            </a:p>
          </p:txBody>
        </p:sp>
      </p:grpSp>
      <p:sp>
        <p:nvSpPr>
          <p:cNvPr id="13" name="TextBox 13"/>
          <p:cNvSpPr txBox="1"/>
          <p:nvPr/>
        </p:nvSpPr>
        <p:spPr>
          <a:xfrm>
            <a:off x="868397" y="721387"/>
            <a:ext cx="4144277" cy="988314"/>
          </a:xfrm>
          <a:prstGeom prst="rect">
            <a:avLst/>
          </a:prstGeom>
        </p:spPr>
        <p:txBody>
          <a:bodyPr lIns="0" tIns="0" rIns="0" bIns="0" rtlCol="0" anchor="t">
            <a:spAutoFit/>
          </a:bodyPr>
          <a:lstStyle/>
          <a:p>
            <a:pPr algn="just">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just">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Tree>
  </p:cSld>
  <p:clrMapOvr>
    <a:masterClrMapping/>
  </p:clrMapOvr>
  <mc:AlternateContent xmlns:mc="http://schemas.openxmlformats.org/markup-compatibility/2006">
    <mc:Choice xmlns:p14="http://schemas.microsoft.com/office/powerpoint/2010/main" Requires="p14">
      <p:transition p14:dur="250" advTm="4927"/>
    </mc:Choice>
    <mc:Fallback>
      <p:transition advTm="492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7208" y="775205"/>
            <a:ext cx="9738008" cy="2130998"/>
            <a:chOff x="0" y="0"/>
            <a:chExt cx="12984010" cy="2841331"/>
          </a:xfrm>
        </p:grpSpPr>
        <p:sp>
          <p:nvSpPr>
            <p:cNvPr id="3" name="Freeform 3"/>
            <p:cNvSpPr/>
            <p:nvPr/>
          </p:nvSpPr>
          <p:spPr>
            <a:xfrm>
              <a:off x="0" y="0"/>
              <a:ext cx="2341257" cy="2841331"/>
            </a:xfrm>
            <a:custGeom>
              <a:avLst/>
              <a:gdLst/>
              <a:ahLst/>
              <a:cxnLst/>
              <a:rect l="l" t="t" r="r" b="b"/>
              <a:pathLst>
                <a:path w="2341257" h="2841331">
                  <a:moveTo>
                    <a:pt x="0" y="0"/>
                  </a:moveTo>
                  <a:lnTo>
                    <a:pt x="2341257" y="0"/>
                  </a:lnTo>
                  <a:lnTo>
                    <a:pt x="2341257" y="2841331"/>
                  </a:lnTo>
                  <a:lnTo>
                    <a:pt x="0" y="284133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2593308" y="552094"/>
              <a:ext cx="10390703" cy="1111182"/>
            </a:xfrm>
            <a:prstGeom prst="rect">
              <a:avLst/>
            </a:prstGeom>
          </p:spPr>
          <p:txBody>
            <a:bodyPr lIns="0" tIns="0" rIns="0" bIns="0" rtlCol="0" anchor="t">
              <a:spAutoFit/>
            </a:bodyPr>
            <a:lstStyle/>
            <a:p>
              <a:pPr algn="l">
                <a:lnSpc>
                  <a:spcPts val="6305"/>
                </a:lnSpc>
              </a:pPr>
              <a:r>
                <a:rPr lang="en-US" sz="5732" b="1">
                  <a:solidFill>
                    <a:srgbClr val="101010"/>
                  </a:solidFill>
                  <a:latin typeface="Montserrat Ultra-Bold"/>
                  <a:ea typeface="Montserrat Ultra-Bold"/>
                  <a:cs typeface="Montserrat Ultra-Bold"/>
                  <a:sym typeface="Montserrat Ultra-Bold"/>
                </a:rPr>
                <a:t>AIRDRIE LOCALITY</a:t>
              </a:r>
            </a:p>
          </p:txBody>
        </p:sp>
        <p:sp>
          <p:nvSpPr>
            <p:cNvPr id="5" name="TextBox 5"/>
            <p:cNvSpPr txBox="1"/>
            <p:nvPr/>
          </p:nvSpPr>
          <p:spPr>
            <a:xfrm>
              <a:off x="2593308" y="1468291"/>
              <a:ext cx="7395586" cy="1111182"/>
            </a:xfrm>
            <a:prstGeom prst="rect">
              <a:avLst/>
            </a:prstGeom>
          </p:spPr>
          <p:txBody>
            <a:bodyPr lIns="0" tIns="0" rIns="0" bIns="0" rtlCol="0" anchor="t">
              <a:spAutoFit/>
            </a:bodyPr>
            <a:lstStyle/>
            <a:p>
              <a:pPr algn="l">
                <a:lnSpc>
                  <a:spcPts val="6305"/>
                </a:lnSpc>
              </a:pPr>
              <a:r>
                <a:rPr lang="en-US" sz="5732" b="1">
                  <a:solidFill>
                    <a:srgbClr val="FF3131"/>
                  </a:solidFill>
                  <a:latin typeface="Montserrat Ultra-Bold"/>
                  <a:ea typeface="Montserrat Ultra-Bold"/>
                  <a:cs typeface="Montserrat Ultra-Bold"/>
                  <a:sym typeface="Montserrat Ultra-Bold"/>
                </a:rPr>
                <a:t>CONSORTIUM</a:t>
              </a:r>
            </a:p>
          </p:txBody>
        </p:sp>
        <p:sp>
          <p:nvSpPr>
            <p:cNvPr id="6" name="TextBox 6"/>
            <p:cNvSpPr txBox="1"/>
            <p:nvPr/>
          </p:nvSpPr>
          <p:spPr>
            <a:xfrm>
              <a:off x="2593308" y="128637"/>
              <a:ext cx="7395586" cy="486556"/>
            </a:xfrm>
            <a:prstGeom prst="rect">
              <a:avLst/>
            </a:prstGeom>
          </p:spPr>
          <p:txBody>
            <a:bodyPr lIns="0" tIns="0" rIns="0" bIns="0" rtlCol="0" anchor="t">
              <a:spAutoFit/>
            </a:bodyPr>
            <a:lstStyle/>
            <a:p>
              <a:pPr algn="l">
                <a:lnSpc>
                  <a:spcPts val="3093"/>
                </a:lnSpc>
              </a:pPr>
              <a:r>
                <a:rPr lang="en-US" sz="2209" b="1" spc="760">
                  <a:solidFill>
                    <a:srgbClr val="101010"/>
                  </a:solidFill>
                  <a:latin typeface="Montserrat Classic Bold"/>
                  <a:ea typeface="Montserrat Classic Bold"/>
                  <a:cs typeface="Montserrat Classic Bold"/>
                  <a:sym typeface="Montserrat Classic Bold"/>
                </a:rPr>
                <a:t>COMMUNITY SOLUTIONS</a:t>
              </a:r>
            </a:p>
          </p:txBody>
        </p:sp>
      </p:grpSp>
      <p:grpSp>
        <p:nvGrpSpPr>
          <p:cNvPr id="7" name="Group 7"/>
          <p:cNvGrpSpPr/>
          <p:nvPr/>
        </p:nvGrpSpPr>
        <p:grpSpPr>
          <a:xfrm>
            <a:off x="14203951" y="6582500"/>
            <a:ext cx="3352353" cy="2675800"/>
            <a:chOff x="0" y="0"/>
            <a:chExt cx="4469804" cy="3567733"/>
          </a:xfrm>
        </p:grpSpPr>
        <p:sp>
          <p:nvSpPr>
            <p:cNvPr id="8" name="Freeform 8"/>
            <p:cNvSpPr/>
            <p:nvPr/>
          </p:nvSpPr>
          <p:spPr>
            <a:xfrm>
              <a:off x="0" y="408010"/>
              <a:ext cx="4469804" cy="3159723"/>
            </a:xfrm>
            <a:custGeom>
              <a:avLst/>
              <a:gdLst/>
              <a:ahLst/>
              <a:cxnLst/>
              <a:rect l="l" t="t" r="r" b="b"/>
              <a:pathLst>
                <a:path w="4469804" h="3159723">
                  <a:moveTo>
                    <a:pt x="0" y="0"/>
                  </a:moveTo>
                  <a:lnTo>
                    <a:pt x="4469804" y="0"/>
                  </a:lnTo>
                  <a:lnTo>
                    <a:pt x="4469804" y="3159723"/>
                  </a:lnTo>
                  <a:lnTo>
                    <a:pt x="0" y="3159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0" y="-66675"/>
              <a:ext cx="4469804" cy="665017"/>
            </a:xfrm>
            <a:prstGeom prst="rect">
              <a:avLst/>
            </a:prstGeom>
          </p:spPr>
          <p:txBody>
            <a:bodyPr lIns="0" tIns="0" rIns="0" bIns="0" rtlCol="0" anchor="t">
              <a:spAutoFit/>
            </a:bodyPr>
            <a:lstStyle/>
            <a:p>
              <a:pPr algn="ctr">
                <a:lnSpc>
                  <a:spcPts val="4136"/>
                </a:lnSpc>
              </a:pPr>
              <a:r>
                <a:rPr lang="en-US" sz="2954" b="1">
                  <a:solidFill>
                    <a:srgbClr val="101010"/>
                  </a:solidFill>
                  <a:latin typeface="Montserrat Classic Bold"/>
                  <a:ea typeface="Montserrat Classic Bold"/>
                  <a:cs typeface="Montserrat Classic Bold"/>
                  <a:sym typeface="Montserrat Classic Bold"/>
                </a:rPr>
                <a:t>Hosted By</a:t>
              </a:r>
            </a:p>
          </p:txBody>
        </p:sp>
      </p:grpSp>
      <p:sp>
        <p:nvSpPr>
          <p:cNvPr id="10" name="TextBox 10"/>
          <p:cNvSpPr txBox="1"/>
          <p:nvPr/>
        </p:nvSpPr>
        <p:spPr>
          <a:xfrm>
            <a:off x="832194" y="5072463"/>
            <a:ext cx="12543162" cy="4050030"/>
          </a:xfrm>
          <a:prstGeom prst="rect">
            <a:avLst/>
          </a:prstGeom>
        </p:spPr>
        <p:txBody>
          <a:bodyPr lIns="0" tIns="0" rIns="0" bIns="0" rtlCol="0" anchor="t">
            <a:spAutoFit/>
          </a:bodyPr>
          <a:lstStyle/>
          <a:p>
            <a:pPr algn="l">
              <a:lnSpc>
                <a:spcPts val="4620"/>
              </a:lnSpc>
              <a:spcBef>
                <a:spcPct val="0"/>
              </a:spcBef>
            </a:pPr>
            <a:r>
              <a:rPr lang="en-US" sz="3300" b="1">
                <a:solidFill>
                  <a:srgbClr val="FF3131"/>
                </a:solidFill>
                <a:latin typeface="Montserrat Classic Bold"/>
                <a:ea typeface="Montserrat Classic Bold"/>
                <a:cs typeface="Montserrat Classic Bold"/>
                <a:sym typeface="Montserrat Classic Bold"/>
              </a:rPr>
              <a:t>WHO CAN APPLY FOR FUNDING? </a:t>
            </a:r>
          </a:p>
          <a:p>
            <a:pPr algn="l">
              <a:lnSpc>
                <a:spcPts val="4620"/>
              </a:lnSpc>
              <a:spcBef>
                <a:spcPct val="0"/>
              </a:spcBef>
            </a:pPr>
            <a:r>
              <a:rPr lang="en-US" sz="3300" b="1">
                <a:solidFill>
                  <a:srgbClr val="000000"/>
                </a:solidFill>
                <a:latin typeface="Montserrat Classic Bold"/>
                <a:ea typeface="Montserrat Classic Bold"/>
                <a:cs typeface="Montserrat Classic Bold"/>
                <a:sym typeface="Montserrat Classic Bold"/>
              </a:rPr>
              <a:t>Not-for-profit community groups (including but not exclusively charities, SCIOs, social enterprises and unincorporated associations) operating or providing services within Airdrie and surrounding villages can apply for a grant of up to £3,000 to deliver a proposal which advances the Community Solutions agenda locally. </a:t>
            </a:r>
          </a:p>
        </p:txBody>
      </p:sp>
      <p:sp>
        <p:nvSpPr>
          <p:cNvPr id="11" name="TextBox 11"/>
          <p:cNvSpPr txBox="1"/>
          <p:nvPr/>
        </p:nvSpPr>
        <p:spPr>
          <a:xfrm>
            <a:off x="832194" y="3635743"/>
            <a:ext cx="10492084" cy="821480"/>
          </a:xfrm>
          <a:prstGeom prst="rect">
            <a:avLst/>
          </a:prstGeom>
        </p:spPr>
        <p:txBody>
          <a:bodyPr lIns="0" tIns="0" rIns="0" bIns="0" rtlCol="0" anchor="t">
            <a:spAutoFit/>
          </a:bodyPr>
          <a:lstStyle/>
          <a:p>
            <a:pPr algn="l">
              <a:lnSpc>
                <a:spcPts val="6305"/>
              </a:lnSpc>
            </a:pPr>
            <a:r>
              <a:rPr lang="en-US" sz="5732" b="1">
                <a:solidFill>
                  <a:srgbClr val="000000"/>
                </a:solidFill>
                <a:latin typeface="Montserrat Ultra-Bold"/>
                <a:ea typeface="Montserrat Ultra-Bold"/>
                <a:cs typeface="Montserrat Ultra-Bold"/>
                <a:sym typeface="Montserrat Ultra-Bold"/>
              </a:rPr>
              <a:t>LOCAL ACTIVITY FUND</a:t>
            </a:r>
          </a:p>
        </p:txBody>
      </p:sp>
    </p:spTree>
  </p:cSld>
  <p:clrMapOvr>
    <a:masterClrMapping/>
  </p:clrMapOvr>
  <mc:AlternateContent xmlns:mc="http://schemas.openxmlformats.org/markup-compatibility/2006">
    <mc:Choice xmlns:p14="http://schemas.microsoft.com/office/powerpoint/2010/main" Requires="p14">
      <p:transition p14:dur="250" advTm="14942"/>
    </mc:Choice>
    <mc:Fallback>
      <p:transition advTm="1494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7208" y="775205"/>
            <a:ext cx="9738008" cy="2130998"/>
            <a:chOff x="0" y="0"/>
            <a:chExt cx="12984010" cy="2841331"/>
          </a:xfrm>
        </p:grpSpPr>
        <p:sp>
          <p:nvSpPr>
            <p:cNvPr id="3" name="Freeform 3"/>
            <p:cNvSpPr/>
            <p:nvPr/>
          </p:nvSpPr>
          <p:spPr>
            <a:xfrm>
              <a:off x="0" y="0"/>
              <a:ext cx="2341257" cy="2841331"/>
            </a:xfrm>
            <a:custGeom>
              <a:avLst/>
              <a:gdLst/>
              <a:ahLst/>
              <a:cxnLst/>
              <a:rect l="l" t="t" r="r" b="b"/>
              <a:pathLst>
                <a:path w="2341257" h="2841331">
                  <a:moveTo>
                    <a:pt x="0" y="0"/>
                  </a:moveTo>
                  <a:lnTo>
                    <a:pt x="2341257" y="0"/>
                  </a:lnTo>
                  <a:lnTo>
                    <a:pt x="2341257" y="2841331"/>
                  </a:lnTo>
                  <a:lnTo>
                    <a:pt x="0" y="284133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2593308" y="552094"/>
              <a:ext cx="10390703" cy="1111182"/>
            </a:xfrm>
            <a:prstGeom prst="rect">
              <a:avLst/>
            </a:prstGeom>
          </p:spPr>
          <p:txBody>
            <a:bodyPr lIns="0" tIns="0" rIns="0" bIns="0" rtlCol="0" anchor="t">
              <a:spAutoFit/>
            </a:bodyPr>
            <a:lstStyle/>
            <a:p>
              <a:pPr algn="l">
                <a:lnSpc>
                  <a:spcPts val="6305"/>
                </a:lnSpc>
              </a:pPr>
              <a:r>
                <a:rPr lang="en-US" sz="5732" b="1">
                  <a:solidFill>
                    <a:srgbClr val="101010"/>
                  </a:solidFill>
                  <a:latin typeface="Montserrat Ultra-Bold"/>
                  <a:ea typeface="Montserrat Ultra-Bold"/>
                  <a:cs typeface="Montserrat Ultra-Bold"/>
                  <a:sym typeface="Montserrat Ultra-Bold"/>
                </a:rPr>
                <a:t>AIRDRIE LOCALITY</a:t>
              </a:r>
            </a:p>
          </p:txBody>
        </p:sp>
        <p:sp>
          <p:nvSpPr>
            <p:cNvPr id="5" name="TextBox 5"/>
            <p:cNvSpPr txBox="1"/>
            <p:nvPr/>
          </p:nvSpPr>
          <p:spPr>
            <a:xfrm>
              <a:off x="2593308" y="1468291"/>
              <a:ext cx="7395586" cy="1111182"/>
            </a:xfrm>
            <a:prstGeom prst="rect">
              <a:avLst/>
            </a:prstGeom>
          </p:spPr>
          <p:txBody>
            <a:bodyPr lIns="0" tIns="0" rIns="0" bIns="0" rtlCol="0" anchor="t">
              <a:spAutoFit/>
            </a:bodyPr>
            <a:lstStyle/>
            <a:p>
              <a:pPr algn="l">
                <a:lnSpc>
                  <a:spcPts val="6305"/>
                </a:lnSpc>
              </a:pPr>
              <a:r>
                <a:rPr lang="en-US" sz="5732" b="1">
                  <a:solidFill>
                    <a:srgbClr val="FF3131"/>
                  </a:solidFill>
                  <a:latin typeface="Montserrat Ultra-Bold"/>
                  <a:ea typeface="Montserrat Ultra-Bold"/>
                  <a:cs typeface="Montserrat Ultra-Bold"/>
                  <a:sym typeface="Montserrat Ultra-Bold"/>
                </a:rPr>
                <a:t>CONSORTIUM</a:t>
              </a:r>
            </a:p>
          </p:txBody>
        </p:sp>
        <p:sp>
          <p:nvSpPr>
            <p:cNvPr id="6" name="TextBox 6"/>
            <p:cNvSpPr txBox="1"/>
            <p:nvPr/>
          </p:nvSpPr>
          <p:spPr>
            <a:xfrm>
              <a:off x="2593308" y="128637"/>
              <a:ext cx="7395586" cy="486556"/>
            </a:xfrm>
            <a:prstGeom prst="rect">
              <a:avLst/>
            </a:prstGeom>
          </p:spPr>
          <p:txBody>
            <a:bodyPr lIns="0" tIns="0" rIns="0" bIns="0" rtlCol="0" anchor="t">
              <a:spAutoFit/>
            </a:bodyPr>
            <a:lstStyle/>
            <a:p>
              <a:pPr algn="l">
                <a:lnSpc>
                  <a:spcPts val="3093"/>
                </a:lnSpc>
              </a:pPr>
              <a:r>
                <a:rPr lang="en-US" sz="2209" b="1" spc="760">
                  <a:solidFill>
                    <a:srgbClr val="101010"/>
                  </a:solidFill>
                  <a:latin typeface="Montserrat Classic Bold"/>
                  <a:ea typeface="Montserrat Classic Bold"/>
                  <a:cs typeface="Montserrat Classic Bold"/>
                  <a:sym typeface="Montserrat Classic Bold"/>
                </a:rPr>
                <a:t>COMMUNITY SOLUTIONS</a:t>
              </a:r>
            </a:p>
          </p:txBody>
        </p:sp>
      </p:grpSp>
      <p:grpSp>
        <p:nvGrpSpPr>
          <p:cNvPr id="7" name="Group 7"/>
          <p:cNvGrpSpPr/>
          <p:nvPr/>
        </p:nvGrpSpPr>
        <p:grpSpPr>
          <a:xfrm>
            <a:off x="14203951" y="6582500"/>
            <a:ext cx="3352353" cy="2675800"/>
            <a:chOff x="0" y="0"/>
            <a:chExt cx="4469804" cy="3567733"/>
          </a:xfrm>
        </p:grpSpPr>
        <p:sp>
          <p:nvSpPr>
            <p:cNvPr id="8" name="Freeform 8"/>
            <p:cNvSpPr/>
            <p:nvPr/>
          </p:nvSpPr>
          <p:spPr>
            <a:xfrm>
              <a:off x="0" y="408010"/>
              <a:ext cx="4469804" cy="3159723"/>
            </a:xfrm>
            <a:custGeom>
              <a:avLst/>
              <a:gdLst/>
              <a:ahLst/>
              <a:cxnLst/>
              <a:rect l="l" t="t" r="r" b="b"/>
              <a:pathLst>
                <a:path w="4469804" h="3159723">
                  <a:moveTo>
                    <a:pt x="0" y="0"/>
                  </a:moveTo>
                  <a:lnTo>
                    <a:pt x="4469804" y="0"/>
                  </a:lnTo>
                  <a:lnTo>
                    <a:pt x="4469804" y="3159723"/>
                  </a:lnTo>
                  <a:lnTo>
                    <a:pt x="0" y="3159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0" y="-66675"/>
              <a:ext cx="4469804" cy="665017"/>
            </a:xfrm>
            <a:prstGeom prst="rect">
              <a:avLst/>
            </a:prstGeom>
          </p:spPr>
          <p:txBody>
            <a:bodyPr lIns="0" tIns="0" rIns="0" bIns="0" rtlCol="0" anchor="t">
              <a:spAutoFit/>
            </a:bodyPr>
            <a:lstStyle/>
            <a:p>
              <a:pPr algn="ctr">
                <a:lnSpc>
                  <a:spcPts val="4136"/>
                </a:lnSpc>
              </a:pPr>
              <a:r>
                <a:rPr lang="en-US" sz="2954" b="1">
                  <a:solidFill>
                    <a:srgbClr val="101010"/>
                  </a:solidFill>
                  <a:latin typeface="Montserrat Classic Bold"/>
                  <a:ea typeface="Montserrat Classic Bold"/>
                  <a:cs typeface="Montserrat Classic Bold"/>
                  <a:sym typeface="Montserrat Classic Bold"/>
                </a:rPr>
                <a:t>Hosted By</a:t>
              </a:r>
            </a:p>
          </p:txBody>
        </p:sp>
      </p:grpSp>
      <p:sp>
        <p:nvSpPr>
          <p:cNvPr id="10" name="TextBox 10"/>
          <p:cNvSpPr txBox="1"/>
          <p:nvPr/>
        </p:nvSpPr>
        <p:spPr>
          <a:xfrm>
            <a:off x="832194" y="5629236"/>
            <a:ext cx="9759331" cy="2734946"/>
          </a:xfrm>
          <a:prstGeom prst="rect">
            <a:avLst/>
          </a:prstGeom>
        </p:spPr>
        <p:txBody>
          <a:bodyPr lIns="0" tIns="0" rIns="0" bIns="0" rtlCol="0" anchor="t">
            <a:spAutoFit/>
          </a:bodyPr>
          <a:lstStyle/>
          <a:p>
            <a:pPr algn="l">
              <a:lnSpc>
                <a:spcPts val="7279"/>
              </a:lnSpc>
            </a:pPr>
            <a:r>
              <a:rPr lang="en-US" sz="5199" b="1">
                <a:solidFill>
                  <a:srgbClr val="FF3131"/>
                </a:solidFill>
                <a:latin typeface="Montserrat Classic Bold"/>
                <a:ea typeface="Montserrat Classic Bold"/>
                <a:cs typeface="Montserrat Classic Bold"/>
                <a:sym typeface="Montserrat Classic Bold"/>
              </a:rPr>
              <a:t>HERE ARE SOME EXAMPLES </a:t>
            </a:r>
          </a:p>
          <a:p>
            <a:pPr algn="l">
              <a:lnSpc>
                <a:spcPts val="7279"/>
              </a:lnSpc>
            </a:pPr>
            <a:r>
              <a:rPr lang="en-US" sz="5199" b="1">
                <a:solidFill>
                  <a:srgbClr val="FF3131"/>
                </a:solidFill>
                <a:latin typeface="Montserrat Classic Bold"/>
                <a:ea typeface="Montserrat Classic Bold"/>
                <a:cs typeface="Montserrat Classic Bold"/>
                <a:sym typeface="Montserrat Classic Bold"/>
              </a:rPr>
              <a:t>OF RECENT SUCCESFUL </a:t>
            </a:r>
          </a:p>
          <a:p>
            <a:pPr algn="l">
              <a:lnSpc>
                <a:spcPts val="7279"/>
              </a:lnSpc>
              <a:spcBef>
                <a:spcPct val="0"/>
              </a:spcBef>
            </a:pPr>
            <a:r>
              <a:rPr lang="en-US" sz="5199" b="1">
                <a:solidFill>
                  <a:srgbClr val="FF3131"/>
                </a:solidFill>
                <a:latin typeface="Montserrat Classic Bold"/>
                <a:ea typeface="Montserrat Classic Bold"/>
                <a:cs typeface="Montserrat Classic Bold"/>
                <a:sym typeface="Montserrat Classic Bold"/>
              </a:rPr>
              <a:t>FUNDING BIDS....</a:t>
            </a:r>
          </a:p>
        </p:txBody>
      </p:sp>
      <p:sp>
        <p:nvSpPr>
          <p:cNvPr id="11" name="TextBox 11"/>
          <p:cNvSpPr txBox="1"/>
          <p:nvPr/>
        </p:nvSpPr>
        <p:spPr>
          <a:xfrm>
            <a:off x="832194" y="3635743"/>
            <a:ext cx="10492084" cy="821480"/>
          </a:xfrm>
          <a:prstGeom prst="rect">
            <a:avLst/>
          </a:prstGeom>
        </p:spPr>
        <p:txBody>
          <a:bodyPr lIns="0" tIns="0" rIns="0" bIns="0" rtlCol="0" anchor="t">
            <a:spAutoFit/>
          </a:bodyPr>
          <a:lstStyle/>
          <a:p>
            <a:pPr algn="l">
              <a:lnSpc>
                <a:spcPts val="6305"/>
              </a:lnSpc>
            </a:pPr>
            <a:r>
              <a:rPr lang="en-US" sz="5732" b="1">
                <a:solidFill>
                  <a:srgbClr val="000000"/>
                </a:solidFill>
                <a:latin typeface="Montserrat Ultra-Bold"/>
                <a:ea typeface="Montserrat Ultra-Bold"/>
                <a:cs typeface="Montserrat Ultra-Bold"/>
                <a:sym typeface="Montserrat Ultra-Bold"/>
              </a:rPr>
              <a:t>LOCAL ACTIVITY FUND</a:t>
            </a:r>
          </a:p>
        </p:txBody>
      </p:sp>
    </p:spTree>
  </p:cSld>
  <p:clrMapOvr>
    <a:masterClrMapping/>
  </p:clrMapOvr>
  <mc:AlternateContent xmlns:mc="http://schemas.openxmlformats.org/markup-compatibility/2006">
    <mc:Choice xmlns:p14="http://schemas.microsoft.com/office/powerpoint/2010/main" Requires="p14">
      <p:transition p14:dur="250" advTm="4319"/>
    </mc:Choice>
    <mc:Fallback>
      <p:transition advTm="43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23071" y="4023542"/>
            <a:ext cx="7041859" cy="2239916"/>
          </a:xfrm>
          <a:custGeom>
            <a:avLst/>
            <a:gdLst/>
            <a:ahLst/>
            <a:cxnLst/>
            <a:rect l="l" t="t" r="r" b="b"/>
            <a:pathLst>
              <a:path w="7041859" h="2239916">
                <a:moveTo>
                  <a:pt x="0" y="0"/>
                </a:moveTo>
                <a:lnTo>
                  <a:pt x="7041858" y="0"/>
                </a:lnTo>
                <a:lnTo>
                  <a:pt x="7041858" y="2239916"/>
                </a:lnTo>
                <a:lnTo>
                  <a:pt x="0" y="2239916"/>
                </a:lnTo>
                <a:lnTo>
                  <a:pt x="0" y="0"/>
                </a:lnTo>
                <a:close/>
              </a:path>
            </a:pathLst>
          </a:custGeom>
          <a:blipFill>
            <a:blip r:embed="rId2" cstate="email">
              <a:extLst>
                <a:ext uri="{28A0092B-C50C-407E-A947-70E740481C1C}">
                  <a14:useLocalDpi xmlns:a14="http://schemas.microsoft.com/office/drawing/2010/main"/>
                </a:ext>
              </a:extLst>
            </a:blip>
            <a:stretch>
              <a:fillRect l="-6380" t="-17980" r="-4956" b="-16194"/>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2678"/>
    </mc:Choice>
    <mc:Fallback>
      <p:transition advTm="267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134405" y="2041090"/>
            <a:ext cx="6452048" cy="3838659"/>
            <a:chOff x="0" y="0"/>
            <a:chExt cx="8602731" cy="5118212"/>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8602731" cy="5118212"/>
            </a:xfrm>
            <a:prstGeom prst="rect">
              <a:avLst/>
            </a:prstGeom>
          </p:spPr>
        </p:pic>
      </p:grpSp>
      <p:sp>
        <p:nvSpPr>
          <p:cNvPr id="7" name="Freeform 7"/>
          <p:cNvSpPr/>
          <p:nvPr/>
        </p:nvSpPr>
        <p:spPr>
          <a:xfrm>
            <a:off x="732246" y="1093652"/>
            <a:ext cx="7041859" cy="2239916"/>
          </a:xfrm>
          <a:custGeom>
            <a:avLst/>
            <a:gdLst/>
            <a:ahLst/>
            <a:cxnLst/>
            <a:rect l="l" t="t" r="r" b="b"/>
            <a:pathLst>
              <a:path w="7041859" h="2239916">
                <a:moveTo>
                  <a:pt x="0" y="0"/>
                </a:moveTo>
                <a:lnTo>
                  <a:pt x="7041858" y="0"/>
                </a:lnTo>
                <a:lnTo>
                  <a:pt x="7041858" y="2239916"/>
                </a:lnTo>
                <a:lnTo>
                  <a:pt x="0" y="2239916"/>
                </a:lnTo>
                <a:lnTo>
                  <a:pt x="0" y="0"/>
                </a:lnTo>
                <a:close/>
              </a:path>
            </a:pathLst>
          </a:custGeom>
          <a:blipFill>
            <a:blip r:embed="rId3" cstate="email">
              <a:extLst>
                <a:ext uri="{28A0092B-C50C-407E-A947-70E740481C1C}">
                  <a14:useLocalDpi xmlns:a14="http://schemas.microsoft.com/office/drawing/2010/main"/>
                </a:ext>
              </a:extLst>
            </a:blip>
            <a:stretch>
              <a:fillRect l="-6380" t="-17980" r="-4956" b="-16194"/>
            </a:stretch>
          </a:blipFill>
        </p:spPr>
        <p:txBody>
          <a:bodyPr/>
          <a:lstStyle/>
          <a:p>
            <a:endParaRPr lang="en-GB"/>
          </a:p>
        </p:txBody>
      </p:sp>
      <p:grpSp>
        <p:nvGrpSpPr>
          <p:cNvPr id="8" name="Group 8"/>
          <p:cNvGrpSpPr/>
          <p:nvPr/>
        </p:nvGrpSpPr>
        <p:grpSpPr>
          <a:xfrm>
            <a:off x="11134405" y="6079773"/>
            <a:ext cx="6452048" cy="3838659"/>
            <a:chOff x="0" y="0"/>
            <a:chExt cx="8602731" cy="5118212"/>
          </a:xfrm>
        </p:grpSpPr>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8602731" cy="5118212"/>
            </a:xfrm>
            <a:prstGeom prst="rect">
              <a:avLst/>
            </a:prstGeom>
          </p:spPr>
        </p:pic>
      </p:grpSp>
      <p:grpSp>
        <p:nvGrpSpPr>
          <p:cNvPr id="10" name="Group 10"/>
          <p:cNvGrpSpPr/>
          <p:nvPr/>
        </p:nvGrpSpPr>
        <p:grpSpPr>
          <a:xfrm>
            <a:off x="732246" y="3333568"/>
            <a:ext cx="6448950" cy="1182485"/>
            <a:chOff x="0" y="0"/>
            <a:chExt cx="8598600" cy="1576646"/>
          </a:xfrm>
        </p:grpSpPr>
        <p:sp>
          <p:nvSpPr>
            <p:cNvPr id="11" name="TextBox 11"/>
            <p:cNvSpPr txBox="1"/>
            <p:nvPr/>
          </p:nvSpPr>
          <p:spPr>
            <a:xfrm>
              <a:off x="0" y="104775"/>
              <a:ext cx="8598600" cy="740537"/>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Clay Art Workshop</a:t>
              </a:r>
            </a:p>
          </p:txBody>
        </p:sp>
        <p:sp>
          <p:nvSpPr>
            <p:cNvPr id="12" name="TextBox 12"/>
            <p:cNvSpPr txBox="1"/>
            <p:nvPr/>
          </p:nvSpPr>
          <p:spPr>
            <a:xfrm>
              <a:off x="0" y="836109"/>
              <a:ext cx="8598600" cy="740537"/>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grpSp>
      <p:sp>
        <p:nvSpPr>
          <p:cNvPr id="13" name="TextBox 13"/>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1</a:t>
            </a:r>
          </a:p>
        </p:txBody>
      </p:sp>
      <p:grpSp>
        <p:nvGrpSpPr>
          <p:cNvPr id="15" name="Group 15"/>
          <p:cNvGrpSpPr/>
          <p:nvPr/>
        </p:nvGrpSpPr>
        <p:grpSpPr>
          <a:xfrm>
            <a:off x="732246" y="4792470"/>
            <a:ext cx="9913142" cy="4956571"/>
            <a:chOff x="0" y="0"/>
            <a:chExt cx="13217522" cy="6608761"/>
          </a:xfrm>
        </p:grpSpPr>
        <p:sp>
          <p:nvSpPr>
            <p:cNvPr id="16" name="Freeform 16"/>
            <p:cNvSpPr/>
            <p:nvPr/>
          </p:nvSpPr>
          <p:spPr>
            <a:xfrm>
              <a:off x="0" y="0"/>
              <a:ext cx="13217522" cy="6608761"/>
            </a:xfrm>
            <a:custGeom>
              <a:avLst/>
              <a:gdLst/>
              <a:ahLst/>
              <a:cxnLst/>
              <a:rect l="l" t="t" r="r" b="b"/>
              <a:pathLst>
                <a:path w="13217522" h="6608761">
                  <a:moveTo>
                    <a:pt x="0" y="0"/>
                  </a:moveTo>
                  <a:lnTo>
                    <a:pt x="13217522" y="0"/>
                  </a:lnTo>
                  <a:lnTo>
                    <a:pt x="13217522" y="6608761"/>
                  </a:lnTo>
                  <a:lnTo>
                    <a:pt x="0" y="66087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7" name="TextBox 17"/>
            <p:cNvSpPr txBox="1"/>
            <p:nvPr/>
          </p:nvSpPr>
          <p:spPr>
            <a:xfrm>
              <a:off x="2363550" y="924125"/>
              <a:ext cx="8490422" cy="5433974"/>
            </a:xfrm>
            <a:prstGeom prst="rect">
              <a:avLst/>
            </a:prstGeom>
          </p:spPr>
          <p:txBody>
            <a:bodyPr lIns="0" tIns="0" rIns="0" bIns="0" rtlCol="0" anchor="t">
              <a:spAutoFit/>
            </a:bodyPr>
            <a:lstStyle/>
            <a:p>
              <a:pPr algn="l">
                <a:lnSpc>
                  <a:spcPts val="2709"/>
                </a:lnSpc>
              </a:pPr>
              <a:r>
                <a:rPr lang="en-US" sz="1935" b="1">
                  <a:solidFill>
                    <a:srgbClr val="FFFFFF"/>
                  </a:solidFill>
                  <a:latin typeface="Montserrat Classic Bold"/>
                  <a:ea typeface="Montserrat Classic Bold"/>
                  <a:cs typeface="Montserrat Classic Bold"/>
                  <a:sym typeface="Montserrat Classic Bold"/>
                </a:rPr>
                <a:t>Very therapeutic sessions, they have allowed me to gain new skills. I enjoyed using my hands and loved the ability to be creative. I felt really zoned in during the process, it allowed me to focus on something whilst having a sense of calm and definitely a sense of achievement at the end. I had to be patient and accept imperfection, both of which I struggle with but it didn’t feel so at the time. Kristine was great and I loved that she started the session off with a meditation. Fantastic experience! </a:t>
              </a:r>
            </a:p>
            <a:p>
              <a:pPr algn="l">
                <a:lnSpc>
                  <a:spcPts val="2709"/>
                </a:lnSpc>
              </a:pPr>
              <a:endParaRPr lang="en-US" sz="1935" b="1">
                <a:solidFill>
                  <a:srgbClr val="FFFFFF"/>
                </a:solidFill>
                <a:latin typeface="Montserrat Classic Bold"/>
                <a:ea typeface="Montserrat Classic Bold"/>
                <a:cs typeface="Montserrat Classic Bold"/>
                <a:sym typeface="Montserrat Classic Bold"/>
              </a:endParaRPr>
            </a:p>
          </p:txBody>
        </p:sp>
      </p:grpSp>
    </p:spTree>
  </p:cSld>
  <p:clrMapOvr>
    <a:masterClrMapping/>
  </p:clrMapOvr>
  <mc:AlternateContent xmlns:mc="http://schemas.openxmlformats.org/markup-compatibility/2006">
    <mc:Choice xmlns:p14="http://schemas.microsoft.com/office/powerpoint/2010/main" Requires="p14">
      <p:transition p14:dur="250" advTm="11863"/>
    </mc:Choice>
    <mc:Fallback>
      <p:transition advTm="118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1134405" y="2041090"/>
            <a:ext cx="6452048" cy="3838659"/>
            <a:chOff x="0" y="0"/>
            <a:chExt cx="8602731" cy="5118212"/>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8602731" cy="5118212"/>
            </a:xfrm>
            <a:prstGeom prst="rect">
              <a:avLst/>
            </a:prstGeom>
          </p:spPr>
        </p:pic>
      </p:grpSp>
      <p:sp>
        <p:nvSpPr>
          <p:cNvPr id="7" name="Freeform 7"/>
          <p:cNvSpPr/>
          <p:nvPr/>
        </p:nvSpPr>
        <p:spPr>
          <a:xfrm>
            <a:off x="732246" y="1093652"/>
            <a:ext cx="7041859" cy="2239916"/>
          </a:xfrm>
          <a:custGeom>
            <a:avLst/>
            <a:gdLst/>
            <a:ahLst/>
            <a:cxnLst/>
            <a:rect l="l" t="t" r="r" b="b"/>
            <a:pathLst>
              <a:path w="7041859" h="2239916">
                <a:moveTo>
                  <a:pt x="0" y="0"/>
                </a:moveTo>
                <a:lnTo>
                  <a:pt x="7041858" y="0"/>
                </a:lnTo>
                <a:lnTo>
                  <a:pt x="7041858" y="2239916"/>
                </a:lnTo>
                <a:lnTo>
                  <a:pt x="0" y="2239916"/>
                </a:lnTo>
                <a:lnTo>
                  <a:pt x="0" y="0"/>
                </a:lnTo>
                <a:close/>
              </a:path>
            </a:pathLst>
          </a:custGeom>
          <a:blipFill>
            <a:blip r:embed="rId3" cstate="email">
              <a:extLst>
                <a:ext uri="{28A0092B-C50C-407E-A947-70E740481C1C}">
                  <a14:useLocalDpi xmlns:a14="http://schemas.microsoft.com/office/drawing/2010/main"/>
                </a:ext>
              </a:extLst>
            </a:blip>
            <a:stretch>
              <a:fillRect l="-6380" t="-17980" r="-4956" b="-16194"/>
            </a:stretch>
          </a:blipFill>
        </p:spPr>
        <p:txBody>
          <a:bodyPr/>
          <a:lstStyle/>
          <a:p>
            <a:endParaRPr lang="en-GB"/>
          </a:p>
        </p:txBody>
      </p:sp>
      <p:grpSp>
        <p:nvGrpSpPr>
          <p:cNvPr id="8" name="Group 8"/>
          <p:cNvGrpSpPr/>
          <p:nvPr/>
        </p:nvGrpSpPr>
        <p:grpSpPr>
          <a:xfrm>
            <a:off x="11134405" y="6079773"/>
            <a:ext cx="6452048" cy="3838659"/>
            <a:chOff x="0" y="0"/>
            <a:chExt cx="8602731" cy="5118212"/>
          </a:xfrm>
        </p:grpSpPr>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8602731" cy="5118212"/>
            </a:xfrm>
            <a:prstGeom prst="rect">
              <a:avLst/>
            </a:prstGeom>
          </p:spPr>
        </p:pic>
      </p:grpSp>
      <p:grpSp>
        <p:nvGrpSpPr>
          <p:cNvPr id="10" name="Group 10"/>
          <p:cNvGrpSpPr/>
          <p:nvPr/>
        </p:nvGrpSpPr>
        <p:grpSpPr>
          <a:xfrm>
            <a:off x="732246" y="4516052"/>
            <a:ext cx="5530147" cy="2765073"/>
            <a:chOff x="0" y="0"/>
            <a:chExt cx="7373529" cy="3686765"/>
          </a:xfrm>
        </p:grpSpPr>
        <p:sp>
          <p:nvSpPr>
            <p:cNvPr id="11" name="Freeform 11"/>
            <p:cNvSpPr/>
            <p:nvPr/>
          </p:nvSpPr>
          <p:spPr>
            <a:xfrm>
              <a:off x="0" y="0"/>
              <a:ext cx="7373529" cy="3686765"/>
            </a:xfrm>
            <a:custGeom>
              <a:avLst/>
              <a:gdLst/>
              <a:ahLst/>
              <a:cxnLst/>
              <a:rect l="l" t="t" r="r" b="b"/>
              <a:pathLst>
                <a:path w="7373529" h="3686765">
                  <a:moveTo>
                    <a:pt x="0" y="0"/>
                  </a:moveTo>
                  <a:lnTo>
                    <a:pt x="7373529" y="0"/>
                  </a:lnTo>
                  <a:lnTo>
                    <a:pt x="7373529" y="3686765"/>
                  </a:lnTo>
                  <a:lnTo>
                    <a:pt x="0" y="36867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1446543" y="622293"/>
              <a:ext cx="4736468" cy="3045668"/>
            </a:xfrm>
            <a:prstGeom prst="rect">
              <a:avLst/>
            </a:prstGeom>
          </p:spPr>
          <p:txBody>
            <a:bodyPr lIns="0" tIns="0" rIns="0" bIns="0" rtlCol="0" anchor="t">
              <a:spAutoFit/>
            </a:bodyPr>
            <a:lstStyle/>
            <a:p>
              <a:pPr algn="l">
                <a:lnSpc>
                  <a:spcPts val="2282"/>
                </a:lnSpc>
              </a:pPr>
              <a:r>
                <a:rPr lang="en-US" sz="1630" b="1">
                  <a:solidFill>
                    <a:srgbClr val="FFFFFF"/>
                  </a:solidFill>
                  <a:latin typeface="Montserrat Classic Bold"/>
                  <a:ea typeface="Montserrat Classic Bold"/>
                  <a:cs typeface="Montserrat Classic Bold"/>
                  <a:sym typeface="Montserrat Classic Bold"/>
                </a:rPr>
                <a:t>The Pottery class was absolutely fantastic as it helped me to calm down and concentrate and I achieved something in my life, no stress which was wonderful as my life has been so difficult to deal with.</a:t>
              </a:r>
            </a:p>
            <a:p>
              <a:pPr algn="l">
                <a:lnSpc>
                  <a:spcPts val="2282"/>
                </a:lnSpc>
              </a:pPr>
              <a:endParaRPr lang="en-US" sz="1630" b="1">
                <a:solidFill>
                  <a:srgbClr val="FFFFFF"/>
                </a:solidFill>
                <a:latin typeface="Montserrat Classic Bold"/>
                <a:ea typeface="Montserrat Classic Bold"/>
                <a:cs typeface="Montserrat Classic Bold"/>
                <a:sym typeface="Montserrat Classic Bold"/>
              </a:endParaRPr>
            </a:p>
          </p:txBody>
        </p:sp>
      </p:grpSp>
      <p:sp>
        <p:nvSpPr>
          <p:cNvPr id="13" name="TextBox 13"/>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1</a:t>
            </a:r>
          </a:p>
        </p:txBody>
      </p:sp>
      <p:sp>
        <p:nvSpPr>
          <p:cNvPr id="15" name="Freeform 15"/>
          <p:cNvSpPr/>
          <p:nvPr/>
        </p:nvSpPr>
        <p:spPr>
          <a:xfrm>
            <a:off x="5242450" y="7053403"/>
            <a:ext cx="5530147" cy="2765073"/>
          </a:xfrm>
          <a:custGeom>
            <a:avLst/>
            <a:gdLst/>
            <a:ahLst/>
            <a:cxnLst/>
            <a:rect l="l" t="t" r="r" b="b"/>
            <a:pathLst>
              <a:path w="5530147" h="2765073">
                <a:moveTo>
                  <a:pt x="0" y="0"/>
                </a:moveTo>
                <a:lnTo>
                  <a:pt x="5530147" y="0"/>
                </a:lnTo>
                <a:lnTo>
                  <a:pt x="5530147" y="2765073"/>
                </a:lnTo>
                <a:lnTo>
                  <a:pt x="0" y="27650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TextBox 16"/>
          <p:cNvSpPr txBox="1"/>
          <p:nvPr/>
        </p:nvSpPr>
        <p:spPr>
          <a:xfrm>
            <a:off x="6327357" y="7512979"/>
            <a:ext cx="3552351" cy="2003366"/>
          </a:xfrm>
          <a:prstGeom prst="rect">
            <a:avLst/>
          </a:prstGeom>
        </p:spPr>
        <p:txBody>
          <a:bodyPr lIns="0" tIns="0" rIns="0" bIns="0" rtlCol="0" anchor="t">
            <a:spAutoFit/>
          </a:bodyPr>
          <a:lstStyle/>
          <a:p>
            <a:pPr algn="l">
              <a:lnSpc>
                <a:spcPts val="2282"/>
              </a:lnSpc>
            </a:pPr>
            <a:r>
              <a:rPr lang="en-US" sz="1630" b="1">
                <a:solidFill>
                  <a:srgbClr val="FFFFFF"/>
                </a:solidFill>
                <a:latin typeface="Montserrat Classic Bold"/>
                <a:ea typeface="Montserrat Classic Bold"/>
                <a:cs typeface="Montserrat Classic Bold"/>
                <a:sym typeface="Montserrat Classic Bold"/>
              </a:rPr>
              <a:t>Being able to work with clay was amazing – it had a calming effect on me. I could put my anxiety and stress aside. Very enjoyable and mindful! I would certainly enjoy similar art therapy! </a:t>
            </a:r>
          </a:p>
          <a:p>
            <a:pPr algn="l">
              <a:lnSpc>
                <a:spcPts val="2282"/>
              </a:lnSpc>
            </a:pPr>
            <a:endParaRPr lang="en-US" sz="1630" b="1">
              <a:solidFill>
                <a:srgbClr val="FFFFFF"/>
              </a:solidFill>
              <a:latin typeface="Montserrat Classic Bold"/>
              <a:ea typeface="Montserrat Classic Bold"/>
              <a:cs typeface="Montserrat Classic Bold"/>
              <a:sym typeface="Montserrat Classic Bold"/>
            </a:endParaRPr>
          </a:p>
        </p:txBody>
      </p:sp>
      <p:grpSp>
        <p:nvGrpSpPr>
          <p:cNvPr id="17" name="Group 17"/>
          <p:cNvGrpSpPr/>
          <p:nvPr/>
        </p:nvGrpSpPr>
        <p:grpSpPr>
          <a:xfrm>
            <a:off x="732246" y="3333568"/>
            <a:ext cx="6448950" cy="1182485"/>
            <a:chOff x="0" y="0"/>
            <a:chExt cx="8598600" cy="1576646"/>
          </a:xfrm>
        </p:grpSpPr>
        <p:sp>
          <p:nvSpPr>
            <p:cNvPr id="18" name="TextBox 18"/>
            <p:cNvSpPr txBox="1"/>
            <p:nvPr/>
          </p:nvSpPr>
          <p:spPr>
            <a:xfrm>
              <a:off x="0" y="104775"/>
              <a:ext cx="8598600" cy="740537"/>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Clay Art Workshop</a:t>
              </a:r>
            </a:p>
          </p:txBody>
        </p:sp>
        <p:sp>
          <p:nvSpPr>
            <p:cNvPr id="19" name="TextBox 19"/>
            <p:cNvSpPr txBox="1"/>
            <p:nvPr/>
          </p:nvSpPr>
          <p:spPr>
            <a:xfrm>
              <a:off x="0" y="836109"/>
              <a:ext cx="8598600" cy="740537"/>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grpSp>
    </p:spTree>
  </p:cSld>
  <p:clrMapOvr>
    <a:masterClrMapping/>
  </p:clrMapOvr>
  <mc:AlternateContent xmlns:mc="http://schemas.openxmlformats.org/markup-compatibility/2006">
    <mc:Choice xmlns:p14="http://schemas.microsoft.com/office/powerpoint/2010/main" Requires="p14">
      <p:transition p14:dur="250" advTm="12135"/>
    </mc:Choice>
    <mc:Fallback>
      <p:transition advTm="1213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45915" y="4281066"/>
            <a:ext cx="4996171" cy="1724868"/>
          </a:xfrm>
          <a:custGeom>
            <a:avLst/>
            <a:gdLst/>
            <a:ahLst/>
            <a:cxnLst/>
            <a:rect l="l" t="t" r="r" b="b"/>
            <a:pathLst>
              <a:path w="4996171" h="1724868">
                <a:moveTo>
                  <a:pt x="0" y="0"/>
                </a:moveTo>
                <a:lnTo>
                  <a:pt x="4996170" y="0"/>
                </a:lnTo>
                <a:lnTo>
                  <a:pt x="4996170" y="1724868"/>
                </a:lnTo>
                <a:lnTo>
                  <a:pt x="0" y="17248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2357"/>
    </mc:Choice>
    <mc:Fallback>
      <p:transition advTm="235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9276" y="4420773"/>
            <a:ext cx="7067177" cy="5358043"/>
            <a:chOff x="0" y="0"/>
            <a:chExt cx="9422903" cy="7144058"/>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422903" cy="7144058"/>
            </a:xfrm>
            <a:prstGeom prst="rect">
              <a:avLst/>
            </a:prstGeom>
          </p:spPr>
        </p:pic>
      </p:grpSp>
      <p:grpSp>
        <p:nvGrpSpPr>
          <p:cNvPr id="4" name="Group 4"/>
          <p:cNvGrpSpPr/>
          <p:nvPr/>
        </p:nvGrpSpPr>
        <p:grpSpPr>
          <a:xfrm>
            <a:off x="14828108" y="1421130"/>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32246" y="1147864"/>
            <a:ext cx="4996171" cy="1724868"/>
          </a:xfrm>
          <a:custGeom>
            <a:avLst/>
            <a:gdLst/>
            <a:ahLst/>
            <a:cxnLst/>
            <a:rect l="l" t="t" r="r" b="b"/>
            <a:pathLst>
              <a:path w="4996171" h="1724868">
                <a:moveTo>
                  <a:pt x="0" y="0"/>
                </a:moveTo>
                <a:lnTo>
                  <a:pt x="4996170" y="0"/>
                </a:lnTo>
                <a:lnTo>
                  <a:pt x="4996170" y="1724869"/>
                </a:lnTo>
                <a:lnTo>
                  <a:pt x="0" y="17248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647700" y="4607473"/>
            <a:ext cx="9382855" cy="4984642"/>
          </a:xfrm>
          <a:custGeom>
            <a:avLst/>
            <a:gdLst/>
            <a:ahLst/>
            <a:cxnLst/>
            <a:rect l="l" t="t" r="r" b="b"/>
            <a:pathLst>
              <a:path w="9382855" h="4984642">
                <a:moveTo>
                  <a:pt x="0" y="0"/>
                </a:moveTo>
                <a:lnTo>
                  <a:pt x="9382855" y="0"/>
                </a:lnTo>
                <a:lnTo>
                  <a:pt x="9382855" y="4984642"/>
                </a:lnTo>
                <a:lnTo>
                  <a:pt x="0" y="4984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8783077" y="311266"/>
            <a:ext cx="3838921" cy="4109506"/>
          </a:xfrm>
          <a:custGeom>
            <a:avLst/>
            <a:gdLst/>
            <a:ahLst/>
            <a:cxnLst/>
            <a:rect l="l" t="t" r="r" b="b"/>
            <a:pathLst>
              <a:path w="3838921" h="4109506">
                <a:moveTo>
                  <a:pt x="0" y="0"/>
                </a:moveTo>
                <a:lnTo>
                  <a:pt x="3838922" y="0"/>
                </a:lnTo>
                <a:lnTo>
                  <a:pt x="3838922" y="4109507"/>
                </a:lnTo>
                <a:lnTo>
                  <a:pt x="0" y="4109507"/>
                </a:lnTo>
                <a:lnTo>
                  <a:pt x="0" y="0"/>
                </a:lnTo>
                <a:close/>
              </a:path>
            </a:pathLst>
          </a:custGeom>
          <a:blipFill>
            <a:blip r:embed="rId7"/>
            <a:stretch>
              <a:fillRect/>
            </a:stretch>
          </a:blipFill>
        </p:spPr>
        <p:txBody>
          <a:bodyPr/>
          <a:lstStyle/>
          <a:p>
            <a:endParaRPr lang="en-GB"/>
          </a:p>
        </p:txBody>
      </p:sp>
      <p:sp>
        <p:nvSpPr>
          <p:cNvPr id="10" name="TextBox 10"/>
          <p:cNvSpPr txBox="1"/>
          <p:nvPr/>
        </p:nvSpPr>
        <p:spPr>
          <a:xfrm>
            <a:off x="732246" y="3162895"/>
            <a:ext cx="6448950"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Five Sisters Zoo Trip</a:t>
            </a:r>
          </a:p>
        </p:txBody>
      </p:sp>
      <p:sp>
        <p:nvSpPr>
          <p:cNvPr id="11" name="TextBox 11"/>
          <p:cNvSpPr txBox="1"/>
          <p:nvPr/>
        </p:nvSpPr>
        <p:spPr>
          <a:xfrm>
            <a:off x="732246" y="3897289"/>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sp>
        <p:nvSpPr>
          <p:cNvPr id="12" name="TextBox 12"/>
          <p:cNvSpPr txBox="1"/>
          <p:nvPr/>
        </p:nvSpPr>
        <p:spPr>
          <a:xfrm>
            <a:off x="1089755" y="5376799"/>
            <a:ext cx="8054245" cy="3758565"/>
          </a:xfrm>
          <a:prstGeom prst="rect">
            <a:avLst/>
          </a:prstGeom>
        </p:spPr>
        <p:txBody>
          <a:bodyPr lIns="0" tIns="0" rIns="0" bIns="0" rtlCol="0" anchor="t">
            <a:spAutoFit/>
          </a:bodyPr>
          <a:lstStyle/>
          <a:p>
            <a:pPr algn="l">
              <a:lnSpc>
                <a:spcPts val="3359"/>
              </a:lnSpc>
            </a:pPr>
            <a:r>
              <a:rPr lang="en-US" sz="2400" b="1">
                <a:solidFill>
                  <a:srgbClr val="FDFDFD"/>
                </a:solidFill>
                <a:latin typeface="Montserrat Classic Bold"/>
                <a:ea typeface="Montserrat Classic Bold"/>
                <a:cs typeface="Montserrat Classic Bold"/>
                <a:sym typeface="Montserrat Classic Bold"/>
              </a:rPr>
              <a:t>Our recent summer trip to The Five Sisters Zoo was a rousing success with over 100 people from the HOPE Family attending. This included new members, staff, friends and family. </a:t>
            </a:r>
          </a:p>
          <a:p>
            <a:pPr algn="l">
              <a:lnSpc>
                <a:spcPts val="3359"/>
              </a:lnSpc>
            </a:pPr>
            <a:r>
              <a:rPr lang="en-US" sz="2400" b="1">
                <a:solidFill>
                  <a:srgbClr val="FDFDFD"/>
                </a:solidFill>
                <a:latin typeface="Montserrat Classic Bold"/>
                <a:ea typeface="Montserrat Classic Bold"/>
                <a:cs typeface="Montserrat Classic Bold"/>
                <a:sym typeface="Montserrat Classic Bold"/>
              </a:rPr>
              <a:t>The day allowed our young people to create new memories by meeting new friends, bonding with others and getting close to over 160 Cool species of Animals! </a:t>
            </a:r>
          </a:p>
          <a:p>
            <a:pPr algn="l">
              <a:lnSpc>
                <a:spcPts val="3359"/>
              </a:lnSpc>
            </a:pPr>
            <a:endParaRPr lang="en-US" sz="2400" b="1">
              <a:solidFill>
                <a:srgbClr val="FDFDFD"/>
              </a:solidFill>
              <a:latin typeface="Montserrat Classic Bold"/>
              <a:ea typeface="Montserrat Classic Bold"/>
              <a:cs typeface="Montserrat Classic Bold"/>
              <a:sym typeface="Montserrat Classic Bold"/>
            </a:endParaRPr>
          </a:p>
        </p:txBody>
      </p:sp>
      <p:sp>
        <p:nvSpPr>
          <p:cNvPr id="13" name="TextBox 13"/>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2</a:t>
            </a:r>
          </a:p>
        </p:txBody>
      </p:sp>
    </p:spTree>
  </p:cSld>
  <p:clrMapOvr>
    <a:masterClrMapping/>
  </p:clrMapOvr>
  <mc:AlternateContent xmlns:mc="http://schemas.openxmlformats.org/markup-compatibility/2006">
    <mc:Choice xmlns:p14="http://schemas.microsoft.com/office/powerpoint/2010/main" Requires="p14">
      <p:transition p14:dur="250" advTm="8104"/>
    </mc:Choice>
    <mc:Fallback>
      <p:transition advTm="810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924" y="5977110"/>
            <a:ext cx="5874529" cy="3801706"/>
            <a:chOff x="0" y="0"/>
            <a:chExt cx="7832705" cy="5068941"/>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7832705" cy="5068941"/>
            </a:xfrm>
            <a:prstGeom prst="rect">
              <a:avLst/>
            </a:prstGeom>
          </p:spPr>
        </p:pic>
      </p:grpSp>
      <p:grpSp>
        <p:nvGrpSpPr>
          <p:cNvPr id="4" name="Group 4"/>
          <p:cNvGrpSpPr/>
          <p:nvPr/>
        </p:nvGrpSpPr>
        <p:grpSpPr>
          <a:xfrm>
            <a:off x="14828108" y="1421130"/>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32246" y="1147864"/>
            <a:ext cx="4996171" cy="1724868"/>
          </a:xfrm>
          <a:custGeom>
            <a:avLst/>
            <a:gdLst/>
            <a:ahLst/>
            <a:cxnLst/>
            <a:rect l="l" t="t" r="r" b="b"/>
            <a:pathLst>
              <a:path w="4996171" h="1724868">
                <a:moveTo>
                  <a:pt x="0" y="0"/>
                </a:moveTo>
                <a:lnTo>
                  <a:pt x="4996170" y="0"/>
                </a:lnTo>
                <a:lnTo>
                  <a:pt x="4996170" y="1724869"/>
                </a:lnTo>
                <a:lnTo>
                  <a:pt x="0" y="17248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647700" y="4607473"/>
            <a:ext cx="9382855" cy="4984642"/>
          </a:xfrm>
          <a:custGeom>
            <a:avLst/>
            <a:gdLst/>
            <a:ahLst/>
            <a:cxnLst/>
            <a:rect l="l" t="t" r="r" b="b"/>
            <a:pathLst>
              <a:path w="9382855" h="4984642">
                <a:moveTo>
                  <a:pt x="0" y="0"/>
                </a:moveTo>
                <a:lnTo>
                  <a:pt x="9382855" y="0"/>
                </a:lnTo>
                <a:lnTo>
                  <a:pt x="9382855" y="4984642"/>
                </a:lnTo>
                <a:lnTo>
                  <a:pt x="0" y="4984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9" name="Group 9"/>
          <p:cNvGrpSpPr/>
          <p:nvPr/>
        </p:nvGrpSpPr>
        <p:grpSpPr>
          <a:xfrm>
            <a:off x="11711924" y="2010298"/>
            <a:ext cx="5874529" cy="3801706"/>
            <a:chOff x="0" y="0"/>
            <a:chExt cx="7832705" cy="5068941"/>
          </a:xfrm>
        </p:grpSpPr>
        <p:pic>
          <p:nvPicPr>
            <p:cNvPr id="10" name="Picture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7832705" cy="5068941"/>
            </a:xfrm>
            <a:prstGeom prst="rect">
              <a:avLst/>
            </a:prstGeom>
          </p:spPr>
        </p:pic>
      </p:grpSp>
      <p:sp>
        <p:nvSpPr>
          <p:cNvPr id="11" name="Freeform 11"/>
          <p:cNvSpPr/>
          <p:nvPr/>
        </p:nvSpPr>
        <p:spPr>
          <a:xfrm>
            <a:off x="7879332" y="693987"/>
            <a:ext cx="3134455" cy="3732512"/>
          </a:xfrm>
          <a:custGeom>
            <a:avLst/>
            <a:gdLst/>
            <a:ahLst/>
            <a:cxnLst/>
            <a:rect l="l" t="t" r="r" b="b"/>
            <a:pathLst>
              <a:path w="3134455" h="3732512">
                <a:moveTo>
                  <a:pt x="0" y="0"/>
                </a:moveTo>
                <a:lnTo>
                  <a:pt x="3134456" y="0"/>
                </a:lnTo>
                <a:lnTo>
                  <a:pt x="3134456" y="3732511"/>
                </a:lnTo>
                <a:lnTo>
                  <a:pt x="0" y="3732511"/>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2" name="TextBox 12"/>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3" name="TextBox 13"/>
          <p:cNvSpPr txBox="1"/>
          <p:nvPr/>
        </p:nvSpPr>
        <p:spPr>
          <a:xfrm>
            <a:off x="732246" y="3162895"/>
            <a:ext cx="6448950"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Five Sisters Zoo Trip</a:t>
            </a:r>
          </a:p>
        </p:txBody>
      </p:sp>
      <p:sp>
        <p:nvSpPr>
          <p:cNvPr id="14" name="TextBox 14"/>
          <p:cNvSpPr txBox="1"/>
          <p:nvPr/>
        </p:nvSpPr>
        <p:spPr>
          <a:xfrm>
            <a:off x="732246" y="3897289"/>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sp>
        <p:nvSpPr>
          <p:cNvPr id="15" name="TextBox 15"/>
          <p:cNvSpPr txBox="1"/>
          <p:nvPr/>
        </p:nvSpPr>
        <p:spPr>
          <a:xfrm>
            <a:off x="1089755" y="5668645"/>
            <a:ext cx="8054245" cy="3589655"/>
          </a:xfrm>
          <a:prstGeom prst="rect">
            <a:avLst/>
          </a:prstGeom>
        </p:spPr>
        <p:txBody>
          <a:bodyPr lIns="0" tIns="0" rIns="0" bIns="0" rtlCol="0" anchor="t">
            <a:spAutoFit/>
          </a:bodyPr>
          <a:lstStyle/>
          <a:p>
            <a:pPr algn="l">
              <a:lnSpc>
                <a:spcPts val="3220"/>
              </a:lnSpc>
            </a:pPr>
            <a:r>
              <a:rPr lang="en-US" sz="2300" b="1">
                <a:solidFill>
                  <a:srgbClr val="FDFDFD"/>
                </a:solidFill>
                <a:latin typeface="Montserrat Classic Bold"/>
                <a:ea typeface="Montserrat Classic Bold"/>
                <a:cs typeface="Montserrat Classic Bold"/>
                <a:sym typeface="Montserrat Classic Bold"/>
              </a:rPr>
              <a:t>We would like to thank the Consortia for their support. The benefits of this trip have lasted much longer than one day. Friendships and support links have been formed.  Families and children have gained the confidence and have been inspired to join different groups and services after conversations with other families, staff members and volunteers. This has been, without a doubt, the best summer trip yet!</a:t>
            </a:r>
          </a:p>
          <a:p>
            <a:pPr algn="l">
              <a:lnSpc>
                <a:spcPts val="3220"/>
              </a:lnSpc>
            </a:pPr>
            <a:endParaRPr lang="en-US" sz="2300" b="1">
              <a:solidFill>
                <a:srgbClr val="FDFDFD"/>
              </a:solidFill>
              <a:latin typeface="Montserrat Classic Bold"/>
              <a:ea typeface="Montserrat Classic Bold"/>
              <a:cs typeface="Montserrat Classic Bold"/>
              <a:sym typeface="Montserrat Classic Bold"/>
            </a:endParaRPr>
          </a:p>
        </p:txBody>
      </p:sp>
      <p:sp>
        <p:nvSpPr>
          <p:cNvPr id="16" name="TextBox 16"/>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2</a:t>
            </a:r>
          </a:p>
        </p:txBody>
      </p:sp>
    </p:spTree>
  </p:cSld>
  <p:clrMapOvr>
    <a:masterClrMapping/>
  </p:clrMapOvr>
  <mc:AlternateContent xmlns:mc="http://schemas.openxmlformats.org/markup-compatibility/2006">
    <mc:Choice xmlns:p14="http://schemas.microsoft.com/office/powerpoint/2010/main" Requires="p14">
      <p:transition p14:dur="250" advTm="11194"/>
    </mc:Choice>
    <mc:Fallback>
      <p:transition advTm="1119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19057" y="196085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615811" y="8168682"/>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830385" y="7231558"/>
            <a:ext cx="2258414" cy="2740794"/>
          </a:xfrm>
          <a:custGeom>
            <a:avLst/>
            <a:gdLst/>
            <a:ahLst/>
            <a:cxnLst/>
            <a:rect l="l" t="t" r="r" b="b"/>
            <a:pathLst>
              <a:path w="2258414" h="2740794">
                <a:moveTo>
                  <a:pt x="0" y="0"/>
                </a:moveTo>
                <a:lnTo>
                  <a:pt x="2258414" y="0"/>
                </a:lnTo>
                <a:lnTo>
                  <a:pt x="2258414" y="2740795"/>
                </a:lnTo>
                <a:lnTo>
                  <a:pt x="0" y="274079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7"/>
          <p:cNvSpPr txBox="1"/>
          <p:nvPr/>
        </p:nvSpPr>
        <p:spPr>
          <a:xfrm>
            <a:off x="1028700" y="838350"/>
            <a:ext cx="5922266"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Airdrie Locality</a:t>
            </a:r>
          </a:p>
        </p:txBody>
      </p:sp>
      <p:sp>
        <p:nvSpPr>
          <p:cNvPr id="8" name="TextBox 8"/>
          <p:cNvSpPr txBox="1"/>
          <p:nvPr/>
        </p:nvSpPr>
        <p:spPr>
          <a:xfrm>
            <a:off x="1028700" y="1572745"/>
            <a:ext cx="5922266"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Consortium</a:t>
            </a:r>
          </a:p>
        </p:txBody>
      </p:sp>
      <p:sp>
        <p:nvSpPr>
          <p:cNvPr id="9" name="TextBox 9"/>
          <p:cNvSpPr txBox="1"/>
          <p:nvPr/>
        </p:nvSpPr>
        <p:spPr>
          <a:xfrm>
            <a:off x="1028700" y="2159104"/>
            <a:ext cx="11677632" cy="1243965"/>
          </a:xfrm>
          <a:prstGeom prst="rect">
            <a:avLst/>
          </a:prstGeom>
        </p:spPr>
        <p:txBody>
          <a:bodyPr lIns="0" tIns="0" rIns="0" bIns="0" rtlCol="0" anchor="t">
            <a:spAutoFit/>
          </a:bodyPr>
          <a:lstStyle/>
          <a:p>
            <a:pPr algn="l">
              <a:lnSpc>
                <a:spcPts val="3359"/>
              </a:lnSpc>
            </a:pPr>
            <a:r>
              <a:rPr lang="en-US" sz="2400" b="1">
                <a:solidFill>
                  <a:srgbClr val="2D262A"/>
                </a:solidFill>
                <a:latin typeface="Montserrat Classic Bold"/>
                <a:ea typeface="Montserrat Classic Bold"/>
                <a:cs typeface="Montserrat Classic Bold"/>
                <a:sym typeface="Montserrat Classic Bold"/>
              </a:rPr>
              <a:t>Your community or voluntary sector organisation could be eligible to apply for up to £3000 to deliver a proposal which supports key health and social care outcomes across Airdrie and surounding villages.</a:t>
            </a:r>
          </a:p>
        </p:txBody>
      </p:sp>
      <p:sp>
        <p:nvSpPr>
          <p:cNvPr id="10" name="TextBox 10"/>
          <p:cNvSpPr txBox="1"/>
          <p:nvPr/>
        </p:nvSpPr>
        <p:spPr>
          <a:xfrm>
            <a:off x="13987431" y="499723"/>
            <a:ext cx="3489971" cy="1261110"/>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About The Consortium</a:t>
            </a:r>
          </a:p>
        </p:txBody>
      </p:sp>
      <p:sp>
        <p:nvSpPr>
          <p:cNvPr id="11" name="TextBox 11"/>
          <p:cNvSpPr txBox="1"/>
          <p:nvPr/>
        </p:nvSpPr>
        <p:spPr>
          <a:xfrm>
            <a:off x="1028700" y="3975238"/>
            <a:ext cx="8427670" cy="2664714"/>
          </a:xfrm>
          <a:prstGeom prst="rect">
            <a:avLst/>
          </a:prstGeom>
        </p:spPr>
        <p:txBody>
          <a:bodyPr lIns="0" tIns="0" rIns="0" bIns="0" rtlCol="0" anchor="t">
            <a:spAutoFit/>
          </a:bodyPr>
          <a:lstStyle/>
          <a:p>
            <a:pPr algn="l">
              <a:lnSpc>
                <a:spcPts val="3048"/>
              </a:lnSpc>
            </a:pPr>
            <a:r>
              <a:rPr lang="en-US" sz="2400" b="1">
                <a:solidFill>
                  <a:srgbClr val="2D262A"/>
                </a:solidFill>
                <a:latin typeface="Montserrat Classic Bold"/>
                <a:ea typeface="Montserrat Classic Bold"/>
                <a:cs typeface="Montserrat Classic Bold"/>
                <a:sym typeface="Montserrat Classic Bold"/>
              </a:rPr>
              <a:t>WHAT ARE THE KEY OBJECTIVES? </a:t>
            </a:r>
          </a:p>
          <a:p>
            <a:pPr algn="l">
              <a:lnSpc>
                <a:spcPts val="3048"/>
              </a:lnSpc>
            </a:pPr>
            <a:r>
              <a:rPr lang="en-US" sz="2400">
                <a:solidFill>
                  <a:srgbClr val="2D262A"/>
                </a:solidFill>
                <a:latin typeface="Montserrat Classic"/>
                <a:ea typeface="Montserrat Classic"/>
                <a:cs typeface="Montserrat Classic"/>
                <a:sym typeface="Montserrat Classic"/>
              </a:rPr>
              <a:t>The purpose of Community Solutions is to improve and maintain health and wellbeing, strengthen social connection and support and reduce isolation and loneliness amongst adults, carers and children, young people and families in North Lanarkshire. </a:t>
            </a:r>
          </a:p>
          <a:p>
            <a:pPr algn="l">
              <a:lnSpc>
                <a:spcPts val="3048"/>
              </a:lnSpc>
            </a:pPr>
            <a:endParaRPr lang="en-US" sz="2400">
              <a:solidFill>
                <a:srgbClr val="2D262A"/>
              </a:solidFill>
              <a:latin typeface="Montserrat Classic"/>
              <a:ea typeface="Montserrat Classic"/>
              <a:cs typeface="Montserrat Classic"/>
              <a:sym typeface="Montserrat Classic"/>
            </a:endParaRPr>
          </a:p>
        </p:txBody>
      </p:sp>
      <p:sp>
        <p:nvSpPr>
          <p:cNvPr id="12" name="Freeform 12"/>
          <p:cNvSpPr/>
          <p:nvPr/>
        </p:nvSpPr>
        <p:spPr>
          <a:xfrm>
            <a:off x="9748265" y="3686764"/>
            <a:ext cx="8042129" cy="4433224"/>
          </a:xfrm>
          <a:custGeom>
            <a:avLst/>
            <a:gdLst/>
            <a:ahLst/>
            <a:cxnLst/>
            <a:rect l="l" t="t" r="r" b="b"/>
            <a:pathLst>
              <a:path w="8042129" h="4433224">
                <a:moveTo>
                  <a:pt x="0" y="0"/>
                </a:moveTo>
                <a:lnTo>
                  <a:pt x="8042129" y="0"/>
                </a:lnTo>
                <a:lnTo>
                  <a:pt x="8042129" y="4433223"/>
                </a:lnTo>
                <a:lnTo>
                  <a:pt x="0" y="44332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3291063" y="8016832"/>
            <a:ext cx="2153735" cy="1955521"/>
          </a:xfrm>
          <a:custGeom>
            <a:avLst/>
            <a:gdLst/>
            <a:ahLst/>
            <a:cxnLst/>
            <a:rect l="l" t="t" r="r" b="b"/>
            <a:pathLst>
              <a:path w="2153735" h="1955521">
                <a:moveTo>
                  <a:pt x="0" y="0"/>
                </a:moveTo>
                <a:lnTo>
                  <a:pt x="2153735" y="0"/>
                </a:lnTo>
                <a:lnTo>
                  <a:pt x="2153735" y="1955521"/>
                </a:lnTo>
                <a:lnTo>
                  <a:pt x="0" y="195552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4" name="Freeform 14"/>
          <p:cNvSpPr/>
          <p:nvPr/>
        </p:nvSpPr>
        <p:spPr>
          <a:xfrm>
            <a:off x="5647061" y="8119987"/>
            <a:ext cx="1762175" cy="1854922"/>
          </a:xfrm>
          <a:custGeom>
            <a:avLst/>
            <a:gdLst/>
            <a:ahLst/>
            <a:cxnLst/>
            <a:rect l="l" t="t" r="r" b="b"/>
            <a:pathLst>
              <a:path w="1762175" h="1854922">
                <a:moveTo>
                  <a:pt x="0" y="0"/>
                </a:moveTo>
                <a:lnTo>
                  <a:pt x="1762176" y="0"/>
                </a:lnTo>
                <a:lnTo>
                  <a:pt x="1762176" y="1854922"/>
                </a:lnTo>
                <a:lnTo>
                  <a:pt x="0" y="185492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5" name="Freeform 15"/>
          <p:cNvSpPr/>
          <p:nvPr/>
        </p:nvSpPr>
        <p:spPr>
          <a:xfrm>
            <a:off x="7813763" y="8378140"/>
            <a:ext cx="6401998" cy="1232385"/>
          </a:xfrm>
          <a:custGeom>
            <a:avLst/>
            <a:gdLst/>
            <a:ahLst/>
            <a:cxnLst/>
            <a:rect l="l" t="t" r="r" b="b"/>
            <a:pathLst>
              <a:path w="6401998" h="1232385">
                <a:moveTo>
                  <a:pt x="0" y="0"/>
                </a:moveTo>
                <a:lnTo>
                  <a:pt x="6401998" y="0"/>
                </a:lnTo>
                <a:lnTo>
                  <a:pt x="6401998" y="1232384"/>
                </a:lnTo>
                <a:lnTo>
                  <a:pt x="0" y="1232384"/>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19436"/>
    </mc:Choice>
    <mc:Fallback>
      <p:transition advTm="1943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39786" y="6035626"/>
            <a:ext cx="5874529" cy="3801706"/>
            <a:chOff x="0" y="0"/>
            <a:chExt cx="7832705" cy="5068941"/>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7832705" cy="5068941"/>
            </a:xfrm>
            <a:prstGeom prst="rect">
              <a:avLst/>
            </a:prstGeom>
          </p:spPr>
        </p:pic>
      </p:grpSp>
      <p:grpSp>
        <p:nvGrpSpPr>
          <p:cNvPr id="4" name="Group 4"/>
          <p:cNvGrpSpPr/>
          <p:nvPr/>
        </p:nvGrpSpPr>
        <p:grpSpPr>
          <a:xfrm>
            <a:off x="14828108" y="1421130"/>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32246" y="1147864"/>
            <a:ext cx="4996171" cy="1724868"/>
          </a:xfrm>
          <a:custGeom>
            <a:avLst/>
            <a:gdLst/>
            <a:ahLst/>
            <a:cxnLst/>
            <a:rect l="l" t="t" r="r" b="b"/>
            <a:pathLst>
              <a:path w="4996171" h="1724868">
                <a:moveTo>
                  <a:pt x="0" y="0"/>
                </a:moveTo>
                <a:lnTo>
                  <a:pt x="4996170" y="0"/>
                </a:lnTo>
                <a:lnTo>
                  <a:pt x="4996170" y="1724869"/>
                </a:lnTo>
                <a:lnTo>
                  <a:pt x="0" y="17248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9" name="TextBox 9"/>
          <p:cNvSpPr txBox="1"/>
          <p:nvPr/>
        </p:nvSpPr>
        <p:spPr>
          <a:xfrm>
            <a:off x="732246" y="3162895"/>
            <a:ext cx="6448950"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Five Sisters Zoo Trip</a:t>
            </a:r>
          </a:p>
        </p:txBody>
      </p:sp>
      <p:sp>
        <p:nvSpPr>
          <p:cNvPr id="10" name="TextBox 10"/>
          <p:cNvSpPr txBox="1"/>
          <p:nvPr/>
        </p:nvSpPr>
        <p:spPr>
          <a:xfrm>
            <a:off x="732246" y="3897289"/>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grpSp>
        <p:nvGrpSpPr>
          <p:cNvPr id="11" name="Group 11"/>
          <p:cNvGrpSpPr/>
          <p:nvPr/>
        </p:nvGrpSpPr>
        <p:grpSpPr>
          <a:xfrm>
            <a:off x="732246" y="5832295"/>
            <a:ext cx="6448950" cy="3426005"/>
            <a:chOff x="0" y="0"/>
            <a:chExt cx="8598600" cy="4568006"/>
          </a:xfrm>
        </p:grpSpPr>
        <p:sp>
          <p:nvSpPr>
            <p:cNvPr id="12" name="Freeform 12"/>
            <p:cNvSpPr/>
            <p:nvPr/>
          </p:nvSpPr>
          <p:spPr>
            <a:xfrm>
              <a:off x="0" y="0"/>
              <a:ext cx="8598600" cy="4568006"/>
            </a:xfrm>
            <a:custGeom>
              <a:avLst/>
              <a:gdLst/>
              <a:ahLst/>
              <a:cxnLst/>
              <a:rect l="l" t="t" r="r" b="b"/>
              <a:pathLst>
                <a:path w="8598600" h="4568006">
                  <a:moveTo>
                    <a:pt x="0" y="0"/>
                  </a:moveTo>
                  <a:lnTo>
                    <a:pt x="8598600" y="0"/>
                  </a:lnTo>
                  <a:lnTo>
                    <a:pt x="8598600" y="4568006"/>
                  </a:lnTo>
                  <a:lnTo>
                    <a:pt x="0" y="45680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3"/>
            <p:cNvSpPr txBox="1"/>
            <p:nvPr/>
          </p:nvSpPr>
          <p:spPr>
            <a:xfrm>
              <a:off x="608780" y="800292"/>
              <a:ext cx="7381039" cy="3767714"/>
            </a:xfrm>
            <a:prstGeom prst="rect">
              <a:avLst/>
            </a:prstGeom>
          </p:spPr>
          <p:txBody>
            <a:bodyPr lIns="0" tIns="0" rIns="0" bIns="0" rtlCol="0" anchor="t">
              <a:spAutoFit/>
            </a:bodyPr>
            <a:lstStyle/>
            <a:p>
              <a:pPr algn="l">
                <a:lnSpc>
                  <a:spcPts val="3800"/>
                </a:lnSpc>
              </a:pPr>
              <a:r>
                <a:rPr lang="en-US" sz="2714" b="1">
                  <a:solidFill>
                    <a:srgbClr val="FDFDFD"/>
                  </a:solidFill>
                  <a:latin typeface="Montserrat Classic Bold"/>
                  <a:ea typeface="Montserrat Classic Bold"/>
                  <a:cs typeface="Montserrat Classic Bold"/>
                  <a:sym typeface="Montserrat Classic Bold"/>
                </a:rPr>
                <a:t>“Thanks again for a lovely day! The kids really enjoyed their day! You all do a fantastic job of planning and organising events and activities!”</a:t>
              </a:r>
            </a:p>
            <a:p>
              <a:pPr algn="l">
                <a:lnSpc>
                  <a:spcPts val="3800"/>
                </a:lnSpc>
              </a:pPr>
              <a:endParaRPr lang="en-US" sz="2714" b="1">
                <a:solidFill>
                  <a:srgbClr val="FDFDFD"/>
                </a:solidFill>
                <a:latin typeface="Montserrat Classic Bold"/>
                <a:ea typeface="Montserrat Classic Bold"/>
                <a:cs typeface="Montserrat Classic Bold"/>
                <a:sym typeface="Montserrat Classic Bold"/>
              </a:endParaRPr>
            </a:p>
          </p:txBody>
        </p:sp>
      </p:gr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2</a:t>
            </a:r>
          </a:p>
        </p:txBody>
      </p:sp>
      <p:sp>
        <p:nvSpPr>
          <p:cNvPr id="15" name="Freeform 15"/>
          <p:cNvSpPr/>
          <p:nvPr/>
        </p:nvSpPr>
        <p:spPr>
          <a:xfrm>
            <a:off x="7049636" y="1313482"/>
            <a:ext cx="6222224" cy="4722144"/>
          </a:xfrm>
          <a:custGeom>
            <a:avLst/>
            <a:gdLst/>
            <a:ahLst/>
            <a:cxnLst/>
            <a:rect l="l" t="t" r="r" b="b"/>
            <a:pathLst>
              <a:path w="6222224" h="4722144">
                <a:moveTo>
                  <a:pt x="0" y="0"/>
                </a:moveTo>
                <a:lnTo>
                  <a:pt x="6222224" y="0"/>
                </a:lnTo>
                <a:lnTo>
                  <a:pt x="6222224" y="4722144"/>
                </a:lnTo>
                <a:lnTo>
                  <a:pt x="0" y="472214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6" name="Group 16"/>
          <p:cNvGrpSpPr/>
          <p:nvPr/>
        </p:nvGrpSpPr>
        <p:grpSpPr>
          <a:xfrm>
            <a:off x="12406734" y="2872733"/>
            <a:ext cx="5570942" cy="2959563"/>
            <a:chOff x="0" y="0"/>
            <a:chExt cx="7427922" cy="3946084"/>
          </a:xfrm>
        </p:grpSpPr>
        <p:sp>
          <p:nvSpPr>
            <p:cNvPr id="17" name="Freeform 17"/>
            <p:cNvSpPr/>
            <p:nvPr/>
          </p:nvSpPr>
          <p:spPr>
            <a:xfrm>
              <a:off x="0" y="0"/>
              <a:ext cx="7427922" cy="3946084"/>
            </a:xfrm>
            <a:custGeom>
              <a:avLst/>
              <a:gdLst/>
              <a:ahLst/>
              <a:cxnLst/>
              <a:rect l="l" t="t" r="r" b="b"/>
              <a:pathLst>
                <a:path w="7427922" h="3946084">
                  <a:moveTo>
                    <a:pt x="0" y="0"/>
                  </a:moveTo>
                  <a:lnTo>
                    <a:pt x="7427922" y="0"/>
                  </a:lnTo>
                  <a:lnTo>
                    <a:pt x="7427922" y="3946084"/>
                  </a:lnTo>
                  <a:lnTo>
                    <a:pt x="0" y="39460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TextBox 18"/>
            <p:cNvSpPr txBox="1"/>
            <p:nvPr/>
          </p:nvSpPr>
          <p:spPr>
            <a:xfrm>
              <a:off x="835231" y="490815"/>
              <a:ext cx="6376130" cy="3199488"/>
            </a:xfrm>
            <a:prstGeom prst="rect">
              <a:avLst/>
            </a:prstGeom>
          </p:spPr>
          <p:txBody>
            <a:bodyPr lIns="0" tIns="0" rIns="0" bIns="0" rtlCol="0" anchor="t">
              <a:spAutoFit/>
            </a:bodyPr>
            <a:lstStyle/>
            <a:p>
              <a:pPr algn="l">
                <a:lnSpc>
                  <a:spcPts val="3832"/>
                </a:lnSpc>
              </a:pPr>
              <a:r>
                <a:rPr lang="en-US" sz="2737" b="1">
                  <a:solidFill>
                    <a:srgbClr val="FDFDFD"/>
                  </a:solidFill>
                  <a:latin typeface="Montserrat Classic Bold"/>
                  <a:ea typeface="Montserrat Classic Bold"/>
                  <a:cs typeface="Montserrat Classic Bold"/>
                  <a:sym typeface="Montserrat Classic Bold"/>
                </a:rPr>
                <a:t>“We all had a great Day thanks, It was so nice to see …… so relaxed and having fun on a trip!”  </a:t>
              </a:r>
            </a:p>
            <a:p>
              <a:pPr algn="l">
                <a:lnSpc>
                  <a:spcPts val="3832"/>
                </a:lnSpc>
              </a:pPr>
              <a:endParaRPr lang="en-US" sz="2737" b="1">
                <a:solidFill>
                  <a:srgbClr val="FDFDFD"/>
                </a:solidFill>
                <a:latin typeface="Montserrat Classic Bold"/>
                <a:ea typeface="Montserrat Classic Bold"/>
                <a:cs typeface="Montserrat Classic Bold"/>
                <a:sym typeface="Montserrat Classic Bold"/>
              </a:endParaRPr>
            </a:p>
          </p:txBody>
        </p:sp>
      </p:grpSp>
    </p:spTree>
  </p:cSld>
  <p:clrMapOvr>
    <a:masterClrMapping/>
  </p:clrMapOvr>
  <mc:AlternateContent xmlns:mc="http://schemas.openxmlformats.org/markup-compatibility/2006">
    <mc:Choice xmlns:p14="http://schemas.microsoft.com/office/powerpoint/2010/main" Requires="p14">
      <p:transition p14:dur="250" advTm="9969"/>
    </mc:Choice>
    <mc:Fallback>
      <p:transition advTm="996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26895" y="3962143"/>
            <a:ext cx="4034210" cy="2362715"/>
          </a:xfrm>
          <a:custGeom>
            <a:avLst/>
            <a:gdLst/>
            <a:ahLst/>
            <a:cxnLst/>
            <a:rect l="l" t="t" r="r" b="b"/>
            <a:pathLst>
              <a:path w="4034210" h="2362715">
                <a:moveTo>
                  <a:pt x="0" y="0"/>
                </a:moveTo>
                <a:lnTo>
                  <a:pt x="4034210" y="0"/>
                </a:lnTo>
                <a:lnTo>
                  <a:pt x="4034210" y="2362714"/>
                </a:lnTo>
                <a:lnTo>
                  <a:pt x="0" y="2362714"/>
                </a:lnTo>
                <a:lnTo>
                  <a:pt x="0" y="0"/>
                </a:lnTo>
                <a:close/>
              </a:path>
            </a:pathLst>
          </a:custGeom>
          <a:blipFill>
            <a:blip r:embed="rId2"/>
            <a:stretch>
              <a:fillRect/>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3183"/>
    </mc:Choice>
    <mc:Fallback>
      <p:transition advTm="318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32246" y="1028700"/>
            <a:ext cx="4034210" cy="2362715"/>
          </a:xfrm>
          <a:custGeom>
            <a:avLst/>
            <a:gdLst/>
            <a:ahLst/>
            <a:cxnLst/>
            <a:rect l="l" t="t" r="r" b="b"/>
            <a:pathLst>
              <a:path w="4034210" h="2362715">
                <a:moveTo>
                  <a:pt x="0" y="0"/>
                </a:moveTo>
                <a:lnTo>
                  <a:pt x="4034209" y="0"/>
                </a:lnTo>
                <a:lnTo>
                  <a:pt x="4034209" y="2362715"/>
                </a:lnTo>
                <a:lnTo>
                  <a:pt x="0" y="2362715"/>
                </a:lnTo>
                <a:lnTo>
                  <a:pt x="0" y="0"/>
                </a:lnTo>
                <a:close/>
              </a:path>
            </a:pathLst>
          </a:custGeom>
          <a:blipFill>
            <a:blip r:embed="rId2"/>
            <a:stretch>
              <a:fillRect/>
            </a:stretch>
          </a:blipFill>
        </p:spPr>
        <p:txBody>
          <a:bodyPr/>
          <a:lstStyle/>
          <a:p>
            <a:endParaRPr lang="en-GB"/>
          </a:p>
        </p:txBody>
      </p:sp>
      <p:grpSp>
        <p:nvGrpSpPr>
          <p:cNvPr id="6" name="Group 6"/>
          <p:cNvGrpSpPr/>
          <p:nvPr/>
        </p:nvGrpSpPr>
        <p:grpSpPr>
          <a:xfrm>
            <a:off x="10224352" y="5143500"/>
            <a:ext cx="7362101" cy="4635316"/>
            <a:chOff x="0" y="0"/>
            <a:chExt cx="9816134" cy="6180421"/>
          </a:xfrm>
        </p:grpSpPr>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816134" cy="6180421"/>
            </a:xfrm>
            <a:prstGeom prst="rect">
              <a:avLst/>
            </a:prstGeom>
          </p:spPr>
        </p:pic>
      </p:grpSp>
      <p:sp>
        <p:nvSpPr>
          <p:cNvPr id="8" name="Freeform 8"/>
          <p:cNvSpPr/>
          <p:nvPr/>
        </p:nvSpPr>
        <p:spPr>
          <a:xfrm>
            <a:off x="671751" y="5246030"/>
            <a:ext cx="4094705" cy="3587985"/>
          </a:xfrm>
          <a:custGeom>
            <a:avLst/>
            <a:gdLst/>
            <a:ahLst/>
            <a:cxnLst/>
            <a:rect l="l" t="t" r="r" b="b"/>
            <a:pathLst>
              <a:path w="4094705" h="3587985">
                <a:moveTo>
                  <a:pt x="0" y="0"/>
                </a:moveTo>
                <a:lnTo>
                  <a:pt x="4094704" y="0"/>
                </a:lnTo>
                <a:lnTo>
                  <a:pt x="4094704" y="3587986"/>
                </a:lnTo>
                <a:lnTo>
                  <a:pt x="0" y="35879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flipH="1">
            <a:off x="5352079" y="5246030"/>
            <a:ext cx="4094705" cy="3587985"/>
          </a:xfrm>
          <a:custGeom>
            <a:avLst/>
            <a:gdLst/>
            <a:ahLst/>
            <a:cxnLst/>
            <a:rect l="l" t="t" r="r" b="b"/>
            <a:pathLst>
              <a:path w="4094705" h="3587985">
                <a:moveTo>
                  <a:pt x="4094704" y="0"/>
                </a:moveTo>
                <a:lnTo>
                  <a:pt x="0" y="0"/>
                </a:lnTo>
                <a:lnTo>
                  <a:pt x="0" y="3587986"/>
                </a:lnTo>
                <a:lnTo>
                  <a:pt x="4094704" y="3587986"/>
                </a:lnTo>
                <a:lnTo>
                  <a:pt x="409470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0288643" y="1822719"/>
            <a:ext cx="4539465" cy="3165062"/>
          </a:xfrm>
          <a:custGeom>
            <a:avLst/>
            <a:gdLst/>
            <a:ahLst/>
            <a:cxnLst/>
            <a:rect l="l" t="t" r="r" b="b"/>
            <a:pathLst>
              <a:path w="4539465" h="3165062">
                <a:moveTo>
                  <a:pt x="0" y="0"/>
                </a:moveTo>
                <a:lnTo>
                  <a:pt x="4539465" y="0"/>
                </a:lnTo>
                <a:lnTo>
                  <a:pt x="4539465" y="3165063"/>
                </a:lnTo>
                <a:lnTo>
                  <a:pt x="0" y="3165063"/>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732246" y="3496190"/>
            <a:ext cx="8526168"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Summer Holiday Film Clubs </a:t>
            </a:r>
          </a:p>
        </p:txBody>
      </p:sp>
      <p:sp>
        <p:nvSpPr>
          <p:cNvPr id="12" name="TextBox 12"/>
          <p:cNvSpPr txBox="1"/>
          <p:nvPr/>
        </p:nvSpPr>
        <p:spPr>
          <a:xfrm>
            <a:off x="732246" y="4230584"/>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sp>
        <p:nvSpPr>
          <p:cNvPr id="13" name="TextBox 13"/>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3</a:t>
            </a:r>
          </a:p>
        </p:txBody>
      </p:sp>
      <p:sp>
        <p:nvSpPr>
          <p:cNvPr id="15" name="TextBox 15"/>
          <p:cNvSpPr txBox="1"/>
          <p:nvPr/>
        </p:nvSpPr>
        <p:spPr>
          <a:xfrm>
            <a:off x="989281" y="5697439"/>
            <a:ext cx="3412715" cy="2227416"/>
          </a:xfrm>
          <a:prstGeom prst="rect">
            <a:avLst/>
          </a:prstGeom>
        </p:spPr>
        <p:txBody>
          <a:bodyPr lIns="0" tIns="0" rIns="0" bIns="0" rtlCol="0" anchor="t">
            <a:spAutoFit/>
          </a:bodyPr>
          <a:lstStyle/>
          <a:p>
            <a:pPr algn="ctr">
              <a:lnSpc>
                <a:spcPts val="4443"/>
              </a:lnSpc>
            </a:pPr>
            <a:r>
              <a:rPr lang="en-US" sz="3173">
                <a:solidFill>
                  <a:srgbClr val="FFFFFF"/>
                </a:solidFill>
                <a:latin typeface="Montserrat Classic"/>
                <a:ea typeface="Montserrat Classic"/>
                <a:cs typeface="Montserrat Classic"/>
                <a:sym typeface="Montserrat Classic"/>
              </a:rPr>
              <a:t>The movie was very engaging for the kids, nice and short</a:t>
            </a:r>
          </a:p>
        </p:txBody>
      </p:sp>
      <p:sp>
        <p:nvSpPr>
          <p:cNvPr id="16" name="TextBox 16"/>
          <p:cNvSpPr txBox="1"/>
          <p:nvPr/>
        </p:nvSpPr>
        <p:spPr>
          <a:xfrm>
            <a:off x="5669609" y="5706964"/>
            <a:ext cx="3412715" cy="2322865"/>
          </a:xfrm>
          <a:prstGeom prst="rect">
            <a:avLst/>
          </a:prstGeom>
        </p:spPr>
        <p:txBody>
          <a:bodyPr lIns="0" tIns="0" rIns="0" bIns="0" rtlCol="0" anchor="t">
            <a:spAutoFit/>
          </a:bodyPr>
          <a:lstStyle/>
          <a:p>
            <a:pPr algn="ctr">
              <a:lnSpc>
                <a:spcPts val="3743"/>
              </a:lnSpc>
            </a:pPr>
            <a:r>
              <a:rPr lang="en-US" sz="2673">
                <a:solidFill>
                  <a:srgbClr val="FFFFFF"/>
                </a:solidFill>
                <a:latin typeface="Montserrat Classic"/>
                <a:ea typeface="Montserrat Classic"/>
                <a:cs typeface="Montserrat Classic"/>
                <a:sym typeface="Montserrat Classic"/>
              </a:rPr>
              <a:t>I really enjoyed the movie a great film for families, perfect amount of time, the kids enjoyed it</a:t>
            </a:r>
          </a:p>
        </p:txBody>
      </p:sp>
    </p:spTree>
  </p:cSld>
  <p:clrMapOvr>
    <a:masterClrMapping/>
  </p:clrMapOvr>
  <mc:AlternateContent xmlns:mc="http://schemas.openxmlformats.org/markup-compatibility/2006">
    <mc:Choice xmlns:p14="http://schemas.microsoft.com/office/powerpoint/2010/main" Requires="p14">
      <p:transition p14:dur="250" advTm="5751"/>
    </mc:Choice>
    <mc:Fallback>
      <p:transition advTm="57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32246" y="1028700"/>
            <a:ext cx="4034210" cy="2362715"/>
          </a:xfrm>
          <a:custGeom>
            <a:avLst/>
            <a:gdLst/>
            <a:ahLst/>
            <a:cxnLst/>
            <a:rect l="l" t="t" r="r" b="b"/>
            <a:pathLst>
              <a:path w="4034210" h="2362715">
                <a:moveTo>
                  <a:pt x="0" y="0"/>
                </a:moveTo>
                <a:lnTo>
                  <a:pt x="4034209" y="0"/>
                </a:lnTo>
                <a:lnTo>
                  <a:pt x="4034209" y="2362715"/>
                </a:lnTo>
                <a:lnTo>
                  <a:pt x="0" y="2362715"/>
                </a:lnTo>
                <a:lnTo>
                  <a:pt x="0" y="0"/>
                </a:lnTo>
                <a:close/>
              </a:path>
            </a:pathLst>
          </a:custGeom>
          <a:blipFill>
            <a:blip r:embed="rId2"/>
            <a:stretch>
              <a:fillRect/>
            </a:stretch>
          </a:blipFill>
        </p:spPr>
        <p:txBody>
          <a:bodyPr/>
          <a:lstStyle/>
          <a:p>
            <a:endParaRPr lang="en-GB"/>
          </a:p>
        </p:txBody>
      </p:sp>
      <p:grpSp>
        <p:nvGrpSpPr>
          <p:cNvPr id="6" name="Group 6"/>
          <p:cNvGrpSpPr/>
          <p:nvPr/>
        </p:nvGrpSpPr>
        <p:grpSpPr>
          <a:xfrm>
            <a:off x="10224352" y="5143500"/>
            <a:ext cx="7362101" cy="4635316"/>
            <a:chOff x="0" y="0"/>
            <a:chExt cx="9816134" cy="6180421"/>
          </a:xfrm>
        </p:grpSpPr>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l="806" r="806"/>
            <a:stretch>
              <a:fillRect/>
            </a:stretch>
          </p:blipFill>
          <p:spPr>
            <a:xfrm>
              <a:off x="0" y="0"/>
              <a:ext cx="9816134" cy="6180421"/>
            </a:xfrm>
            <a:prstGeom prst="rect">
              <a:avLst/>
            </a:prstGeom>
          </p:spPr>
        </p:pic>
      </p:grpSp>
      <p:sp>
        <p:nvSpPr>
          <p:cNvPr id="8" name="Freeform 8"/>
          <p:cNvSpPr/>
          <p:nvPr/>
        </p:nvSpPr>
        <p:spPr>
          <a:xfrm flipH="1">
            <a:off x="13164595" y="2726538"/>
            <a:ext cx="4094705" cy="3587985"/>
          </a:xfrm>
          <a:custGeom>
            <a:avLst/>
            <a:gdLst/>
            <a:ahLst/>
            <a:cxnLst/>
            <a:rect l="l" t="t" r="r" b="b"/>
            <a:pathLst>
              <a:path w="4094705" h="3587985">
                <a:moveTo>
                  <a:pt x="4094705" y="0"/>
                </a:moveTo>
                <a:lnTo>
                  <a:pt x="0" y="0"/>
                </a:lnTo>
                <a:lnTo>
                  <a:pt x="0" y="3587985"/>
                </a:lnTo>
                <a:lnTo>
                  <a:pt x="4094705" y="3587985"/>
                </a:lnTo>
                <a:lnTo>
                  <a:pt x="409470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632420" y="5143500"/>
            <a:ext cx="7362101" cy="4670191"/>
          </a:xfrm>
          <a:custGeom>
            <a:avLst/>
            <a:gdLst/>
            <a:ahLst/>
            <a:cxnLst/>
            <a:rect l="l" t="t" r="r" b="b"/>
            <a:pathLst>
              <a:path w="7362101" h="4670191">
                <a:moveTo>
                  <a:pt x="0" y="0"/>
                </a:moveTo>
                <a:lnTo>
                  <a:pt x="7362100" y="0"/>
                </a:lnTo>
                <a:lnTo>
                  <a:pt x="7362100" y="4670191"/>
                </a:lnTo>
                <a:lnTo>
                  <a:pt x="0" y="467019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10" name="Group 10"/>
          <p:cNvGrpSpPr/>
          <p:nvPr/>
        </p:nvGrpSpPr>
        <p:grpSpPr>
          <a:xfrm>
            <a:off x="6577883" y="4002446"/>
            <a:ext cx="4094705" cy="3587985"/>
            <a:chOff x="0" y="0"/>
            <a:chExt cx="5459606" cy="4783980"/>
          </a:xfrm>
        </p:grpSpPr>
        <p:sp>
          <p:nvSpPr>
            <p:cNvPr id="11" name="Freeform 11"/>
            <p:cNvSpPr/>
            <p:nvPr/>
          </p:nvSpPr>
          <p:spPr>
            <a:xfrm>
              <a:off x="0" y="0"/>
              <a:ext cx="5459606" cy="4783980"/>
            </a:xfrm>
            <a:custGeom>
              <a:avLst/>
              <a:gdLst/>
              <a:ahLst/>
              <a:cxnLst/>
              <a:rect l="l" t="t" r="r" b="b"/>
              <a:pathLst>
                <a:path w="5459606" h="4783980">
                  <a:moveTo>
                    <a:pt x="0" y="0"/>
                  </a:moveTo>
                  <a:lnTo>
                    <a:pt x="5459606" y="0"/>
                  </a:lnTo>
                  <a:lnTo>
                    <a:pt x="5459606" y="4783980"/>
                  </a:lnTo>
                  <a:lnTo>
                    <a:pt x="0" y="47839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2"/>
            <p:cNvSpPr txBox="1"/>
            <p:nvPr/>
          </p:nvSpPr>
          <p:spPr>
            <a:xfrm>
              <a:off x="423374" y="624103"/>
              <a:ext cx="4550287" cy="2947663"/>
            </a:xfrm>
            <a:prstGeom prst="rect">
              <a:avLst/>
            </a:prstGeom>
          </p:spPr>
          <p:txBody>
            <a:bodyPr lIns="0" tIns="0" rIns="0" bIns="0" rtlCol="0" anchor="t">
              <a:spAutoFit/>
            </a:bodyPr>
            <a:lstStyle/>
            <a:p>
              <a:pPr algn="ctr">
                <a:lnSpc>
                  <a:spcPts val="4443"/>
                </a:lnSpc>
              </a:pPr>
              <a:r>
                <a:rPr lang="en-US" sz="3173">
                  <a:solidFill>
                    <a:srgbClr val="FFFFFF"/>
                  </a:solidFill>
                  <a:latin typeface="Montserrat Classic"/>
                  <a:ea typeface="Montserrat Classic"/>
                  <a:cs typeface="Montserrat Classic"/>
                  <a:sym typeface="Montserrat Classic"/>
                </a:rPr>
                <a:t>The activities were very fun and loads to choose from</a:t>
              </a:r>
            </a:p>
          </p:txBody>
        </p:sp>
      </p:grpSp>
      <p:grpSp>
        <p:nvGrpSpPr>
          <p:cNvPr id="13" name="Group 13"/>
          <p:cNvGrpSpPr/>
          <p:nvPr/>
        </p:nvGrpSpPr>
        <p:grpSpPr>
          <a:xfrm>
            <a:off x="732246" y="3244621"/>
            <a:ext cx="8526168" cy="1368379"/>
            <a:chOff x="0" y="0"/>
            <a:chExt cx="11368223" cy="1824505"/>
          </a:xfrm>
        </p:grpSpPr>
        <p:sp>
          <p:nvSpPr>
            <p:cNvPr id="14" name="TextBox 14"/>
            <p:cNvSpPr txBox="1"/>
            <p:nvPr/>
          </p:nvSpPr>
          <p:spPr>
            <a:xfrm>
              <a:off x="0" y="104775"/>
              <a:ext cx="11368223" cy="740537"/>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Summer Holiday Film Clubs </a:t>
              </a:r>
            </a:p>
          </p:txBody>
        </p:sp>
        <p:sp>
          <p:nvSpPr>
            <p:cNvPr id="15" name="TextBox 15"/>
            <p:cNvSpPr txBox="1"/>
            <p:nvPr/>
          </p:nvSpPr>
          <p:spPr>
            <a:xfrm>
              <a:off x="0" y="1083968"/>
              <a:ext cx="8598600" cy="740537"/>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grpSp>
      <p:sp>
        <p:nvSpPr>
          <p:cNvPr id="16" name="TextBox 16"/>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7" name="TextBox 17"/>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3</a:t>
            </a:r>
          </a:p>
        </p:txBody>
      </p:sp>
      <p:sp>
        <p:nvSpPr>
          <p:cNvPr id="18" name="TextBox 18"/>
          <p:cNvSpPr txBox="1"/>
          <p:nvPr/>
        </p:nvSpPr>
        <p:spPr>
          <a:xfrm>
            <a:off x="13482126" y="3158896"/>
            <a:ext cx="3412715" cy="2509556"/>
          </a:xfrm>
          <a:prstGeom prst="rect">
            <a:avLst/>
          </a:prstGeom>
        </p:spPr>
        <p:txBody>
          <a:bodyPr lIns="0" tIns="0" rIns="0" bIns="0" rtlCol="0" anchor="t">
            <a:spAutoFit/>
          </a:bodyPr>
          <a:lstStyle/>
          <a:p>
            <a:pPr algn="ctr">
              <a:lnSpc>
                <a:spcPts val="5003"/>
              </a:lnSpc>
            </a:pPr>
            <a:r>
              <a:rPr lang="en-US" sz="3573">
                <a:solidFill>
                  <a:srgbClr val="FFFFFF"/>
                </a:solidFill>
                <a:latin typeface="Montserrat Classic"/>
                <a:ea typeface="Montserrat Classic"/>
                <a:cs typeface="Montserrat Classic"/>
                <a:sym typeface="Montserrat Classic"/>
              </a:rPr>
              <a:t>I really enjoyed sitting watching the movie</a:t>
            </a:r>
          </a:p>
        </p:txBody>
      </p:sp>
    </p:spTree>
  </p:cSld>
  <p:clrMapOvr>
    <a:masterClrMapping/>
  </p:clrMapOvr>
  <mc:AlternateContent xmlns:mc="http://schemas.openxmlformats.org/markup-compatibility/2006">
    <mc:Choice xmlns:p14="http://schemas.microsoft.com/office/powerpoint/2010/main" Requires="p14">
      <p:transition p14:dur="250" advTm="4442"/>
    </mc:Choice>
    <mc:Fallback>
      <p:transition advTm="444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17815" y="3287039"/>
            <a:ext cx="5252369" cy="3712922"/>
          </a:xfrm>
          <a:custGeom>
            <a:avLst/>
            <a:gdLst/>
            <a:ahLst/>
            <a:cxnLst/>
            <a:rect l="l" t="t" r="r" b="b"/>
            <a:pathLst>
              <a:path w="5252369" h="3712922">
                <a:moveTo>
                  <a:pt x="0" y="0"/>
                </a:moveTo>
                <a:lnTo>
                  <a:pt x="5252370" y="0"/>
                </a:lnTo>
                <a:lnTo>
                  <a:pt x="5252370" y="3712922"/>
                </a:lnTo>
                <a:lnTo>
                  <a:pt x="0" y="371292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1518"/>
    </mc:Choice>
    <mc:Fallback>
      <p:transition advTm="15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71751" y="1070360"/>
            <a:ext cx="3224475" cy="2279395"/>
          </a:xfrm>
          <a:custGeom>
            <a:avLst/>
            <a:gdLst/>
            <a:ahLst/>
            <a:cxnLst/>
            <a:rect l="l" t="t" r="r" b="b"/>
            <a:pathLst>
              <a:path w="3224475" h="2279395">
                <a:moveTo>
                  <a:pt x="0" y="0"/>
                </a:moveTo>
                <a:lnTo>
                  <a:pt x="3224475" y="0"/>
                </a:lnTo>
                <a:lnTo>
                  <a:pt x="3224475" y="2279395"/>
                </a:lnTo>
                <a:lnTo>
                  <a:pt x="0" y="227939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2193800" y="2210057"/>
            <a:ext cx="5392653" cy="7627178"/>
          </a:xfrm>
          <a:custGeom>
            <a:avLst/>
            <a:gdLst/>
            <a:ahLst/>
            <a:cxnLst/>
            <a:rect l="l" t="t" r="r" b="b"/>
            <a:pathLst>
              <a:path w="5392653" h="7627178">
                <a:moveTo>
                  <a:pt x="0" y="0"/>
                </a:moveTo>
                <a:lnTo>
                  <a:pt x="5392653" y="0"/>
                </a:lnTo>
                <a:lnTo>
                  <a:pt x="5392653" y="7627178"/>
                </a:lnTo>
                <a:lnTo>
                  <a:pt x="0" y="762717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nvGrpSpPr>
          <p:cNvPr id="7" name="Group 7"/>
          <p:cNvGrpSpPr/>
          <p:nvPr/>
        </p:nvGrpSpPr>
        <p:grpSpPr>
          <a:xfrm>
            <a:off x="671751" y="5067682"/>
            <a:ext cx="5356616" cy="4693735"/>
            <a:chOff x="0" y="0"/>
            <a:chExt cx="7142155" cy="6258313"/>
          </a:xfrm>
        </p:grpSpPr>
        <p:sp>
          <p:nvSpPr>
            <p:cNvPr id="8" name="Freeform 8"/>
            <p:cNvSpPr/>
            <p:nvPr/>
          </p:nvSpPr>
          <p:spPr>
            <a:xfrm flipH="1">
              <a:off x="0" y="0"/>
              <a:ext cx="7142155" cy="6258313"/>
            </a:xfrm>
            <a:custGeom>
              <a:avLst/>
              <a:gdLst/>
              <a:ahLst/>
              <a:cxnLst/>
              <a:rect l="l" t="t" r="r" b="b"/>
              <a:pathLst>
                <a:path w="7142155" h="6258313">
                  <a:moveTo>
                    <a:pt x="7142155" y="0"/>
                  </a:moveTo>
                  <a:lnTo>
                    <a:pt x="0" y="0"/>
                  </a:lnTo>
                  <a:lnTo>
                    <a:pt x="0" y="6258313"/>
                  </a:lnTo>
                  <a:lnTo>
                    <a:pt x="7142155" y="6258313"/>
                  </a:lnTo>
                  <a:lnTo>
                    <a:pt x="714215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553850" y="817938"/>
              <a:ext cx="5952600" cy="4056510"/>
            </a:xfrm>
            <a:prstGeom prst="rect">
              <a:avLst/>
            </a:prstGeom>
          </p:spPr>
          <p:txBody>
            <a:bodyPr lIns="0" tIns="0" rIns="0" bIns="0" rtlCol="0" anchor="t">
              <a:spAutoFit/>
            </a:bodyPr>
            <a:lstStyle/>
            <a:p>
              <a:pPr algn="ctr">
                <a:lnSpc>
                  <a:spcPts val="6178"/>
                </a:lnSpc>
              </a:pPr>
              <a:r>
                <a:rPr lang="en-US" sz="4413">
                  <a:solidFill>
                    <a:srgbClr val="FFFFFF"/>
                  </a:solidFill>
                  <a:latin typeface="Montserrat Classic"/>
                  <a:ea typeface="Montserrat Classic"/>
                  <a:cs typeface="Montserrat Classic"/>
                  <a:sym typeface="Montserrat Classic"/>
                </a:rPr>
                <a:t>THANK YOU </a:t>
              </a:r>
            </a:p>
            <a:p>
              <a:pPr algn="ctr">
                <a:lnSpc>
                  <a:spcPts val="6178"/>
                </a:lnSpc>
              </a:pPr>
              <a:r>
                <a:rPr lang="en-US" sz="4413">
                  <a:solidFill>
                    <a:srgbClr val="FFFFFF"/>
                  </a:solidFill>
                  <a:latin typeface="Montserrat Classic"/>
                  <a:ea typeface="Montserrat Classic"/>
                  <a:cs typeface="Montserrat Classic"/>
                  <a:sym typeface="Montserrat Classic"/>
                </a:rPr>
                <a:t>for today .... seriously thank you :)</a:t>
              </a:r>
            </a:p>
          </p:txBody>
        </p:sp>
      </p:grpSp>
      <p:sp>
        <p:nvSpPr>
          <p:cNvPr id="10" name="Freeform 10"/>
          <p:cNvSpPr/>
          <p:nvPr/>
        </p:nvSpPr>
        <p:spPr>
          <a:xfrm>
            <a:off x="6454156" y="3708407"/>
            <a:ext cx="5379689" cy="4617916"/>
          </a:xfrm>
          <a:custGeom>
            <a:avLst/>
            <a:gdLst/>
            <a:ahLst/>
            <a:cxnLst/>
            <a:rect l="l" t="t" r="r" b="b"/>
            <a:pathLst>
              <a:path w="5379689" h="4617916">
                <a:moveTo>
                  <a:pt x="0" y="0"/>
                </a:moveTo>
                <a:lnTo>
                  <a:pt x="5379688" y="0"/>
                </a:lnTo>
                <a:lnTo>
                  <a:pt x="5379688" y="4617916"/>
                </a:lnTo>
                <a:lnTo>
                  <a:pt x="0" y="4617916"/>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732246" y="3496190"/>
            <a:ext cx="8526168"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Bold"/>
                <a:ea typeface="Montserrat Bold"/>
                <a:cs typeface="Montserrat Bold"/>
                <a:sym typeface="Montserrat Bold"/>
              </a:rPr>
              <a:t>Breakfast &amp; Blether</a:t>
            </a:r>
          </a:p>
        </p:txBody>
      </p:sp>
      <p:sp>
        <p:nvSpPr>
          <p:cNvPr id="12" name="TextBox 12"/>
          <p:cNvSpPr txBox="1"/>
          <p:nvPr/>
        </p:nvSpPr>
        <p:spPr>
          <a:xfrm>
            <a:off x="732246" y="4230584"/>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sp>
        <p:nvSpPr>
          <p:cNvPr id="13" name="TextBox 13"/>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4</a:t>
            </a:r>
          </a:p>
        </p:txBody>
      </p:sp>
    </p:spTree>
  </p:cSld>
  <p:clrMapOvr>
    <a:masterClrMapping/>
  </p:clrMapOvr>
  <mc:AlternateContent xmlns:mc="http://schemas.openxmlformats.org/markup-compatibility/2006">
    <mc:Choice xmlns:p14="http://schemas.microsoft.com/office/powerpoint/2010/main" Requires="p14">
      <p:transition p14:dur="250" advTm="5742"/>
    </mc:Choice>
    <mc:Fallback>
      <p:transition advTm="574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71751" y="1070360"/>
            <a:ext cx="3224475" cy="2279395"/>
          </a:xfrm>
          <a:custGeom>
            <a:avLst/>
            <a:gdLst/>
            <a:ahLst/>
            <a:cxnLst/>
            <a:rect l="l" t="t" r="r" b="b"/>
            <a:pathLst>
              <a:path w="3224475" h="2279395">
                <a:moveTo>
                  <a:pt x="0" y="0"/>
                </a:moveTo>
                <a:lnTo>
                  <a:pt x="3224475" y="0"/>
                </a:lnTo>
                <a:lnTo>
                  <a:pt x="3224475" y="2279395"/>
                </a:lnTo>
                <a:lnTo>
                  <a:pt x="0" y="227939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732246" y="3496190"/>
            <a:ext cx="8526168"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Bold"/>
                <a:ea typeface="Montserrat Bold"/>
                <a:cs typeface="Montserrat Bold"/>
                <a:sym typeface="Montserrat Bold"/>
              </a:rPr>
              <a:t>Breakfast &amp; Blether</a:t>
            </a:r>
          </a:p>
        </p:txBody>
      </p:sp>
      <p:sp>
        <p:nvSpPr>
          <p:cNvPr id="7" name="TextBox 7"/>
          <p:cNvSpPr txBox="1"/>
          <p:nvPr/>
        </p:nvSpPr>
        <p:spPr>
          <a:xfrm>
            <a:off x="732246" y="4230584"/>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sp>
        <p:nvSpPr>
          <p:cNvPr id="8" name="TextBox 8"/>
          <p:cNvSpPr txBox="1"/>
          <p:nvPr/>
        </p:nvSpPr>
        <p:spPr>
          <a:xfrm>
            <a:off x="7007271" y="3103148"/>
            <a:ext cx="3412715" cy="2573691"/>
          </a:xfrm>
          <a:prstGeom prst="rect">
            <a:avLst/>
          </a:prstGeom>
        </p:spPr>
        <p:txBody>
          <a:bodyPr lIns="0" tIns="0" rIns="0" bIns="0" rtlCol="0" anchor="t">
            <a:spAutoFit/>
          </a:bodyPr>
          <a:lstStyle/>
          <a:p>
            <a:pPr algn="ctr">
              <a:lnSpc>
                <a:spcPts val="5143"/>
              </a:lnSpc>
            </a:pPr>
            <a:r>
              <a:rPr lang="en-US" sz="3673">
                <a:solidFill>
                  <a:srgbClr val="FFFFFF"/>
                </a:solidFill>
                <a:latin typeface="Montserrat Classic"/>
                <a:ea typeface="Montserrat Classic"/>
                <a:cs typeface="Montserrat Classic"/>
                <a:sym typeface="Montserrat Classic"/>
              </a:rPr>
              <a:t>Felt incredibly confortable on my first visit</a:t>
            </a:r>
          </a:p>
        </p:txBody>
      </p:sp>
      <p:sp>
        <p:nvSpPr>
          <p:cNvPr id="9" name="Freeform 9"/>
          <p:cNvSpPr/>
          <p:nvPr/>
        </p:nvSpPr>
        <p:spPr>
          <a:xfrm>
            <a:off x="6629092" y="1421130"/>
            <a:ext cx="6350907" cy="5401992"/>
          </a:xfrm>
          <a:custGeom>
            <a:avLst/>
            <a:gdLst/>
            <a:ahLst/>
            <a:cxnLst/>
            <a:rect l="l" t="t" r="r" b="b"/>
            <a:pathLst>
              <a:path w="6350907" h="5401992">
                <a:moveTo>
                  <a:pt x="0" y="0"/>
                </a:moveTo>
                <a:lnTo>
                  <a:pt x="6350907" y="0"/>
                </a:lnTo>
                <a:lnTo>
                  <a:pt x="6350907" y="5401992"/>
                </a:lnTo>
                <a:lnTo>
                  <a:pt x="0" y="540199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Freeform 10"/>
          <p:cNvSpPr/>
          <p:nvPr/>
        </p:nvSpPr>
        <p:spPr>
          <a:xfrm>
            <a:off x="9804546" y="4442801"/>
            <a:ext cx="8123382" cy="5394434"/>
          </a:xfrm>
          <a:custGeom>
            <a:avLst/>
            <a:gdLst/>
            <a:ahLst/>
            <a:cxnLst/>
            <a:rect l="l" t="t" r="r" b="b"/>
            <a:pathLst>
              <a:path w="8123382" h="5394434">
                <a:moveTo>
                  <a:pt x="0" y="0"/>
                </a:moveTo>
                <a:lnTo>
                  <a:pt x="8123382" y="0"/>
                </a:lnTo>
                <a:lnTo>
                  <a:pt x="8123382" y="5394434"/>
                </a:lnTo>
                <a:lnTo>
                  <a:pt x="0" y="539443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1" name="TextBox 11"/>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2" name="TextBox 12"/>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4</a:t>
            </a:r>
          </a:p>
        </p:txBody>
      </p:sp>
      <p:grpSp>
        <p:nvGrpSpPr>
          <p:cNvPr id="13" name="Group 13"/>
          <p:cNvGrpSpPr/>
          <p:nvPr/>
        </p:nvGrpSpPr>
        <p:grpSpPr>
          <a:xfrm>
            <a:off x="1326101" y="5143500"/>
            <a:ext cx="5261239" cy="4610161"/>
            <a:chOff x="0" y="0"/>
            <a:chExt cx="7014986" cy="6146881"/>
          </a:xfrm>
        </p:grpSpPr>
        <p:sp>
          <p:nvSpPr>
            <p:cNvPr id="14" name="Freeform 14"/>
            <p:cNvSpPr/>
            <p:nvPr/>
          </p:nvSpPr>
          <p:spPr>
            <a:xfrm>
              <a:off x="0" y="0"/>
              <a:ext cx="7014986" cy="6146881"/>
            </a:xfrm>
            <a:custGeom>
              <a:avLst/>
              <a:gdLst/>
              <a:ahLst/>
              <a:cxnLst/>
              <a:rect l="l" t="t" r="r" b="b"/>
              <a:pathLst>
                <a:path w="7014986" h="6146881">
                  <a:moveTo>
                    <a:pt x="0" y="0"/>
                  </a:moveTo>
                  <a:lnTo>
                    <a:pt x="7014986" y="0"/>
                  </a:lnTo>
                  <a:lnTo>
                    <a:pt x="7014986" y="6146881"/>
                  </a:lnTo>
                  <a:lnTo>
                    <a:pt x="0" y="614688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543989" y="792323"/>
              <a:ext cx="5846611" cy="4373913"/>
            </a:xfrm>
            <a:prstGeom prst="rect">
              <a:avLst/>
            </a:prstGeom>
          </p:spPr>
          <p:txBody>
            <a:bodyPr lIns="0" tIns="0" rIns="0" bIns="0" rtlCol="0" anchor="t">
              <a:spAutoFit/>
            </a:bodyPr>
            <a:lstStyle/>
            <a:p>
              <a:pPr algn="ctr">
                <a:lnSpc>
                  <a:spcPts val="6608"/>
                </a:lnSpc>
              </a:pPr>
              <a:r>
                <a:rPr lang="en-US" sz="4720">
                  <a:solidFill>
                    <a:srgbClr val="FFFFFF"/>
                  </a:solidFill>
                  <a:latin typeface="Montserrat Classic"/>
                  <a:ea typeface="Montserrat Classic"/>
                  <a:cs typeface="Montserrat Classic"/>
                  <a:sym typeface="Montserrat Classic"/>
                </a:rPr>
                <a:t>Felt incredibly comfortable on my first visit</a:t>
              </a:r>
            </a:p>
          </p:txBody>
        </p:sp>
      </p:grpSp>
    </p:spTree>
  </p:cSld>
  <p:clrMapOvr>
    <a:masterClrMapping/>
  </p:clrMapOvr>
  <mc:AlternateContent xmlns:mc="http://schemas.openxmlformats.org/markup-compatibility/2006">
    <mc:Choice xmlns:p14="http://schemas.microsoft.com/office/powerpoint/2010/main" Requires="p14">
      <p:transition p14:dur="250" advTm="4287"/>
    </mc:Choice>
    <mc:Fallback>
      <p:transition advTm="428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12414" y="2552018"/>
            <a:ext cx="4463173" cy="5182963"/>
          </a:xfrm>
          <a:custGeom>
            <a:avLst/>
            <a:gdLst/>
            <a:ahLst/>
            <a:cxnLst/>
            <a:rect l="l" t="t" r="r" b="b"/>
            <a:pathLst>
              <a:path w="4463173" h="5182963">
                <a:moveTo>
                  <a:pt x="0" y="0"/>
                </a:moveTo>
                <a:lnTo>
                  <a:pt x="4463172" y="0"/>
                </a:lnTo>
                <a:lnTo>
                  <a:pt x="4463172" y="5182964"/>
                </a:lnTo>
                <a:lnTo>
                  <a:pt x="0" y="518296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2502"/>
    </mc:Choice>
    <mc:Fallback>
      <p:transition advTm="250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19276" y="3973489"/>
            <a:ext cx="7317811" cy="5805327"/>
            <a:chOff x="0" y="0"/>
            <a:chExt cx="9757082" cy="7740435"/>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757082" cy="7740435"/>
            </a:xfrm>
            <a:prstGeom prst="rect">
              <a:avLst/>
            </a:prstGeom>
          </p:spPr>
        </p:pic>
      </p:grpSp>
      <p:grpSp>
        <p:nvGrpSpPr>
          <p:cNvPr id="4" name="Group 4"/>
          <p:cNvGrpSpPr/>
          <p:nvPr/>
        </p:nvGrpSpPr>
        <p:grpSpPr>
          <a:xfrm>
            <a:off x="14828108" y="1421130"/>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647700" y="5143500"/>
            <a:ext cx="7948736" cy="4222766"/>
          </a:xfrm>
          <a:custGeom>
            <a:avLst/>
            <a:gdLst/>
            <a:ahLst/>
            <a:cxnLst/>
            <a:rect l="l" t="t" r="r" b="b"/>
            <a:pathLst>
              <a:path w="7948736" h="4222766">
                <a:moveTo>
                  <a:pt x="0" y="0"/>
                </a:moveTo>
                <a:lnTo>
                  <a:pt x="7948736" y="0"/>
                </a:lnTo>
                <a:lnTo>
                  <a:pt x="7948736" y="4222766"/>
                </a:lnTo>
                <a:lnTo>
                  <a:pt x="0" y="42227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732246" y="1028700"/>
            <a:ext cx="2279089" cy="2029420"/>
          </a:xfrm>
          <a:custGeom>
            <a:avLst/>
            <a:gdLst/>
            <a:ahLst/>
            <a:cxnLst/>
            <a:rect l="l" t="t" r="r" b="b"/>
            <a:pathLst>
              <a:path w="2279089" h="2029420">
                <a:moveTo>
                  <a:pt x="0" y="0"/>
                </a:moveTo>
                <a:lnTo>
                  <a:pt x="2279089" y="0"/>
                </a:lnTo>
                <a:lnTo>
                  <a:pt x="2279089" y="2029420"/>
                </a:lnTo>
                <a:lnTo>
                  <a:pt x="0" y="202942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Freeform 9"/>
          <p:cNvSpPr/>
          <p:nvPr/>
        </p:nvSpPr>
        <p:spPr>
          <a:xfrm>
            <a:off x="8243544" y="394716"/>
            <a:ext cx="5617010" cy="4212757"/>
          </a:xfrm>
          <a:custGeom>
            <a:avLst/>
            <a:gdLst/>
            <a:ahLst/>
            <a:cxnLst/>
            <a:rect l="l" t="t" r="r" b="b"/>
            <a:pathLst>
              <a:path w="5617010" h="4212757">
                <a:moveTo>
                  <a:pt x="0" y="0"/>
                </a:moveTo>
                <a:lnTo>
                  <a:pt x="5617009" y="0"/>
                </a:lnTo>
                <a:lnTo>
                  <a:pt x="5617009" y="4212757"/>
                </a:lnTo>
                <a:lnTo>
                  <a:pt x="0" y="4212757"/>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1042219" y="5815450"/>
            <a:ext cx="6920681" cy="3126311"/>
          </a:xfrm>
          <a:prstGeom prst="rect">
            <a:avLst/>
          </a:prstGeom>
        </p:spPr>
        <p:txBody>
          <a:bodyPr lIns="0" tIns="0" rIns="0" bIns="0" rtlCol="0" anchor="t">
            <a:spAutoFit/>
          </a:bodyPr>
          <a:lstStyle/>
          <a:p>
            <a:pPr algn="l">
              <a:lnSpc>
                <a:spcPts val="3558"/>
              </a:lnSpc>
            </a:pPr>
            <a:r>
              <a:rPr lang="en-US" sz="2541" b="1">
                <a:solidFill>
                  <a:srgbClr val="FDFDFD"/>
                </a:solidFill>
                <a:latin typeface="Montserrat Classic Bold"/>
                <a:ea typeface="Montserrat Classic Bold"/>
                <a:cs typeface="Montserrat Classic Bold"/>
                <a:sym typeface="Montserrat Classic Bold"/>
              </a:rPr>
              <a:t>This was an absolutely amazing night for the community of Chapelhall, everyone really enjoyed themselves and people went above and beyond for this event. The choir was amazing and made the full event exceptional. I was really impressed.</a:t>
            </a:r>
          </a:p>
          <a:p>
            <a:pPr algn="l">
              <a:lnSpc>
                <a:spcPts val="3558"/>
              </a:lnSpc>
            </a:pPr>
            <a:endParaRPr lang="en-US" sz="2541" b="1">
              <a:solidFill>
                <a:srgbClr val="FDFDFD"/>
              </a:solidFill>
              <a:latin typeface="Montserrat Classic Bold"/>
              <a:ea typeface="Montserrat Classic Bold"/>
              <a:cs typeface="Montserrat Classic Bold"/>
              <a:sym typeface="Montserrat Classic Bold"/>
            </a:endParaRPr>
          </a:p>
        </p:txBody>
      </p:sp>
      <p:sp>
        <p:nvSpPr>
          <p:cNvPr id="11" name="TextBox 11"/>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2" name="TextBox 12"/>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5</a:t>
            </a:r>
          </a:p>
        </p:txBody>
      </p:sp>
      <p:sp>
        <p:nvSpPr>
          <p:cNvPr id="13" name="TextBox 13"/>
          <p:cNvSpPr txBox="1"/>
          <p:nvPr/>
        </p:nvSpPr>
        <p:spPr>
          <a:xfrm>
            <a:off x="732246" y="3162895"/>
            <a:ext cx="7230654" cy="15198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Santa’s Market &amp; </a:t>
            </a:r>
          </a:p>
          <a:p>
            <a:pPr algn="l">
              <a:lnSpc>
                <a:spcPts val="3947"/>
              </a:lnSpc>
            </a:pPr>
            <a:r>
              <a:rPr lang="en-US" sz="4200" b="1">
                <a:solidFill>
                  <a:srgbClr val="101010"/>
                </a:solidFill>
                <a:latin typeface="Montserrat Heavy"/>
                <a:ea typeface="Montserrat Heavy"/>
                <a:cs typeface="Montserrat Heavy"/>
                <a:sym typeface="Montserrat Heavy"/>
              </a:rPr>
              <a:t>Drive-in Movie events</a:t>
            </a:r>
          </a:p>
          <a:p>
            <a:pPr algn="l">
              <a:lnSpc>
                <a:spcPts val="3947"/>
              </a:lnSpc>
            </a:pPr>
            <a:endParaRPr lang="en-US" sz="4200" b="1">
              <a:solidFill>
                <a:srgbClr val="101010"/>
              </a:solidFill>
              <a:latin typeface="Montserrat Heavy"/>
              <a:ea typeface="Montserrat Heavy"/>
              <a:cs typeface="Montserrat Heavy"/>
              <a:sym typeface="Montserrat Heavy"/>
            </a:endParaRPr>
          </a:p>
        </p:txBody>
      </p:sp>
      <p:sp>
        <p:nvSpPr>
          <p:cNvPr id="14" name="TextBox 14"/>
          <p:cNvSpPr txBox="1"/>
          <p:nvPr/>
        </p:nvSpPr>
        <p:spPr>
          <a:xfrm>
            <a:off x="732246" y="4253143"/>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spTree>
  </p:cSld>
  <p:clrMapOvr>
    <a:masterClrMapping/>
  </p:clrMapOvr>
  <mc:AlternateContent xmlns:mc="http://schemas.openxmlformats.org/markup-compatibility/2006">
    <mc:Choice xmlns:p14="http://schemas.microsoft.com/office/powerpoint/2010/main" Requires="p14">
      <p:transition p14:dur="250" advTm="7381"/>
    </mc:Choice>
    <mc:Fallback>
      <p:transition advTm="738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28108" y="1421130"/>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32246" y="1028700"/>
            <a:ext cx="2279089" cy="2029420"/>
          </a:xfrm>
          <a:custGeom>
            <a:avLst/>
            <a:gdLst/>
            <a:ahLst/>
            <a:cxnLst/>
            <a:rect l="l" t="t" r="r" b="b"/>
            <a:pathLst>
              <a:path w="2279089" h="2029420">
                <a:moveTo>
                  <a:pt x="0" y="0"/>
                </a:moveTo>
                <a:lnTo>
                  <a:pt x="2279089" y="0"/>
                </a:lnTo>
                <a:lnTo>
                  <a:pt x="2279089" y="2029420"/>
                </a:lnTo>
                <a:lnTo>
                  <a:pt x="0" y="20294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2824984" y="2373498"/>
            <a:ext cx="4761469" cy="7424364"/>
          </a:xfrm>
          <a:custGeom>
            <a:avLst/>
            <a:gdLst/>
            <a:ahLst/>
            <a:cxnLst/>
            <a:rect l="l" t="t" r="r" b="b"/>
            <a:pathLst>
              <a:path w="4761469" h="7424364">
                <a:moveTo>
                  <a:pt x="0" y="0"/>
                </a:moveTo>
                <a:lnTo>
                  <a:pt x="4761469" y="0"/>
                </a:lnTo>
                <a:lnTo>
                  <a:pt x="4761469" y="7424364"/>
                </a:lnTo>
                <a:lnTo>
                  <a:pt x="0" y="742436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732246" y="4782352"/>
            <a:ext cx="6755576" cy="5128282"/>
          </a:xfrm>
          <a:custGeom>
            <a:avLst/>
            <a:gdLst/>
            <a:ahLst/>
            <a:cxnLst/>
            <a:rect l="l" t="t" r="r" b="b"/>
            <a:pathLst>
              <a:path w="6755576" h="5128282">
                <a:moveTo>
                  <a:pt x="0" y="0"/>
                </a:moveTo>
                <a:lnTo>
                  <a:pt x="6755576" y="0"/>
                </a:lnTo>
                <a:lnTo>
                  <a:pt x="6755576" y="5128282"/>
                </a:lnTo>
                <a:lnTo>
                  <a:pt x="0" y="512828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732246" y="3162895"/>
            <a:ext cx="7230654" cy="15198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Santa’s Market &amp; </a:t>
            </a:r>
          </a:p>
          <a:p>
            <a:pPr algn="l">
              <a:lnSpc>
                <a:spcPts val="3947"/>
              </a:lnSpc>
            </a:pPr>
            <a:r>
              <a:rPr lang="en-US" sz="4200" b="1">
                <a:solidFill>
                  <a:srgbClr val="101010"/>
                </a:solidFill>
                <a:latin typeface="Montserrat Heavy"/>
                <a:ea typeface="Montserrat Heavy"/>
                <a:cs typeface="Montserrat Heavy"/>
                <a:sym typeface="Montserrat Heavy"/>
              </a:rPr>
              <a:t>Drive-in Movie events</a:t>
            </a:r>
          </a:p>
          <a:p>
            <a:pPr algn="l">
              <a:lnSpc>
                <a:spcPts val="3947"/>
              </a:lnSpc>
            </a:pPr>
            <a:endParaRPr lang="en-US" sz="4200" b="1">
              <a:solidFill>
                <a:srgbClr val="101010"/>
              </a:solidFill>
              <a:latin typeface="Montserrat Heavy"/>
              <a:ea typeface="Montserrat Heavy"/>
              <a:cs typeface="Montserrat Heavy"/>
              <a:sym typeface="Montserrat Heavy"/>
            </a:endParaRPr>
          </a:p>
        </p:txBody>
      </p:sp>
      <p:sp>
        <p:nvSpPr>
          <p:cNvPr id="9" name="TextBox 9"/>
          <p:cNvSpPr txBox="1"/>
          <p:nvPr/>
        </p:nvSpPr>
        <p:spPr>
          <a:xfrm>
            <a:off x="732246" y="4253143"/>
            <a:ext cx="6448950" cy="529209"/>
          </a:xfrm>
          <a:prstGeom prst="rect">
            <a:avLst/>
          </a:prstGeom>
        </p:spPr>
        <p:txBody>
          <a:bodyPr lIns="0" tIns="0" rIns="0" bIns="0" rtlCol="0" anchor="t">
            <a:spAutoFit/>
          </a:bodyPr>
          <a:lstStyle/>
          <a:p>
            <a:pPr algn="l">
              <a:lnSpc>
                <a:spcPts val="3947"/>
              </a:lnSpc>
            </a:pPr>
            <a:r>
              <a:rPr lang="en-US" sz="4200" b="1">
                <a:solidFill>
                  <a:srgbClr val="FF3131"/>
                </a:solidFill>
                <a:latin typeface="Montserrat Heavy"/>
                <a:ea typeface="Montserrat Heavy"/>
                <a:cs typeface="Montserrat Heavy"/>
                <a:sym typeface="Montserrat Heavy"/>
              </a:rPr>
              <a:t>2024</a:t>
            </a:r>
          </a:p>
        </p:txBody>
      </p:sp>
      <p:grpSp>
        <p:nvGrpSpPr>
          <p:cNvPr id="10" name="Group 10"/>
          <p:cNvGrpSpPr/>
          <p:nvPr/>
        </p:nvGrpSpPr>
        <p:grpSpPr>
          <a:xfrm>
            <a:off x="8379406" y="3437553"/>
            <a:ext cx="5062770" cy="2689597"/>
            <a:chOff x="0" y="0"/>
            <a:chExt cx="6750361" cy="3586129"/>
          </a:xfrm>
        </p:grpSpPr>
        <p:sp>
          <p:nvSpPr>
            <p:cNvPr id="11" name="Freeform 11"/>
            <p:cNvSpPr/>
            <p:nvPr/>
          </p:nvSpPr>
          <p:spPr>
            <a:xfrm>
              <a:off x="0" y="0"/>
              <a:ext cx="6750361" cy="3586129"/>
            </a:xfrm>
            <a:custGeom>
              <a:avLst/>
              <a:gdLst/>
              <a:ahLst/>
              <a:cxnLst/>
              <a:rect l="l" t="t" r="r" b="b"/>
              <a:pathLst>
                <a:path w="6750361" h="3586129">
                  <a:moveTo>
                    <a:pt x="0" y="0"/>
                  </a:moveTo>
                  <a:lnTo>
                    <a:pt x="6750361" y="0"/>
                  </a:lnTo>
                  <a:lnTo>
                    <a:pt x="6750361" y="3586129"/>
                  </a:lnTo>
                  <a:lnTo>
                    <a:pt x="0" y="3586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674240" y="534176"/>
              <a:ext cx="5401880" cy="2956340"/>
            </a:xfrm>
            <a:prstGeom prst="rect">
              <a:avLst/>
            </a:prstGeom>
          </p:spPr>
          <p:txBody>
            <a:bodyPr lIns="0" tIns="0" rIns="0" bIns="0" rtlCol="0" anchor="t">
              <a:spAutoFit/>
            </a:bodyPr>
            <a:lstStyle/>
            <a:p>
              <a:pPr algn="l">
                <a:lnSpc>
                  <a:spcPts val="3526"/>
                </a:lnSpc>
              </a:pPr>
              <a:r>
                <a:rPr lang="en-US" sz="2518" b="1">
                  <a:solidFill>
                    <a:srgbClr val="FDFDFD"/>
                  </a:solidFill>
                  <a:latin typeface="Montserrat Classic Bold"/>
                  <a:ea typeface="Montserrat Classic Bold"/>
                  <a:cs typeface="Montserrat Classic Bold"/>
                  <a:sym typeface="Montserrat Classic Bold"/>
                </a:rPr>
                <a:t>Amazing experience for children in the village. Something on our doorstep to attend.</a:t>
              </a:r>
            </a:p>
            <a:p>
              <a:pPr algn="l">
                <a:lnSpc>
                  <a:spcPts val="3526"/>
                </a:lnSpc>
              </a:pPr>
              <a:endParaRPr lang="en-US" sz="2518" b="1">
                <a:solidFill>
                  <a:srgbClr val="FDFDFD"/>
                </a:solidFill>
                <a:latin typeface="Montserrat Classic Bold"/>
                <a:ea typeface="Montserrat Classic Bold"/>
                <a:cs typeface="Montserrat Classic Bold"/>
                <a:sym typeface="Montserrat Classic Bold"/>
              </a:endParaRPr>
            </a:p>
          </p:txBody>
        </p:sp>
      </p:grpSp>
      <p:sp>
        <p:nvSpPr>
          <p:cNvPr id="13" name="TextBox 13"/>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4" name="TextBox 14"/>
          <p:cNvSpPr txBox="1"/>
          <p:nvPr/>
        </p:nvSpPr>
        <p:spPr>
          <a:xfrm>
            <a:off x="732246" y="499491"/>
            <a:ext cx="7230654" cy="529209"/>
          </a:xfrm>
          <a:prstGeom prst="rect">
            <a:avLst/>
          </a:prstGeom>
        </p:spPr>
        <p:txBody>
          <a:bodyPr lIns="0" tIns="0" rIns="0" bIns="0" rtlCol="0" anchor="t">
            <a:spAutoFit/>
          </a:bodyPr>
          <a:lstStyle/>
          <a:p>
            <a:pPr algn="l">
              <a:lnSpc>
                <a:spcPts val="3947"/>
              </a:lnSpc>
            </a:pPr>
            <a:r>
              <a:rPr lang="en-US" sz="4200" b="1">
                <a:solidFill>
                  <a:srgbClr val="101010"/>
                </a:solidFill>
                <a:latin typeface="Montserrat Heavy"/>
                <a:ea typeface="Montserrat Heavy"/>
                <a:cs typeface="Montserrat Heavy"/>
                <a:sym typeface="Montserrat Heavy"/>
              </a:rPr>
              <a:t>Past Funding Example 5</a:t>
            </a:r>
          </a:p>
        </p:txBody>
      </p:sp>
      <p:sp>
        <p:nvSpPr>
          <p:cNvPr id="15" name="Freeform 15"/>
          <p:cNvSpPr/>
          <p:nvPr/>
        </p:nvSpPr>
        <p:spPr>
          <a:xfrm>
            <a:off x="6612615" y="6319148"/>
            <a:ext cx="5799687" cy="3081084"/>
          </a:xfrm>
          <a:custGeom>
            <a:avLst/>
            <a:gdLst/>
            <a:ahLst/>
            <a:cxnLst/>
            <a:rect l="l" t="t" r="r" b="b"/>
            <a:pathLst>
              <a:path w="5799687" h="3081084">
                <a:moveTo>
                  <a:pt x="0" y="0"/>
                </a:moveTo>
                <a:lnTo>
                  <a:pt x="5799686" y="0"/>
                </a:lnTo>
                <a:lnTo>
                  <a:pt x="5799686" y="3081084"/>
                </a:lnTo>
                <a:lnTo>
                  <a:pt x="0" y="30810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6" name="TextBox 16"/>
          <p:cNvSpPr txBox="1"/>
          <p:nvPr/>
        </p:nvSpPr>
        <p:spPr>
          <a:xfrm>
            <a:off x="7308471" y="6579082"/>
            <a:ext cx="4407974" cy="2679218"/>
          </a:xfrm>
          <a:prstGeom prst="rect">
            <a:avLst/>
          </a:prstGeom>
        </p:spPr>
        <p:txBody>
          <a:bodyPr lIns="0" tIns="0" rIns="0" bIns="0" rtlCol="0" anchor="t">
            <a:spAutoFit/>
          </a:bodyPr>
          <a:lstStyle/>
          <a:p>
            <a:pPr algn="l">
              <a:lnSpc>
                <a:spcPts val="3526"/>
              </a:lnSpc>
            </a:pPr>
            <a:r>
              <a:rPr lang="en-US" sz="2518" b="1">
                <a:solidFill>
                  <a:srgbClr val="FDFDFD"/>
                </a:solidFill>
                <a:latin typeface="Montserrat Classic Bold"/>
                <a:ea typeface="Montserrat Classic Bold"/>
                <a:cs typeface="Montserrat Classic Bold"/>
                <a:sym typeface="Montserrat Classic Bold"/>
              </a:rPr>
              <a:t>It was great to have something like this within walking distance. Great for the village and the kids had a ball. </a:t>
            </a:r>
          </a:p>
          <a:p>
            <a:pPr algn="l">
              <a:lnSpc>
                <a:spcPts val="3526"/>
              </a:lnSpc>
            </a:pPr>
            <a:endParaRPr lang="en-US" sz="2518" b="1">
              <a:solidFill>
                <a:srgbClr val="FDFDFD"/>
              </a:solidFill>
              <a:latin typeface="Montserrat Classic Bold"/>
              <a:ea typeface="Montserrat Classic Bold"/>
              <a:cs typeface="Montserrat Classic Bold"/>
              <a:sym typeface="Montserrat Classic Bold"/>
            </a:endParaRPr>
          </a:p>
        </p:txBody>
      </p:sp>
    </p:spTree>
  </p:cSld>
  <p:clrMapOvr>
    <a:masterClrMapping/>
  </p:clrMapOvr>
  <mc:AlternateContent xmlns:mc="http://schemas.openxmlformats.org/markup-compatibility/2006">
    <mc:Choice xmlns:p14="http://schemas.microsoft.com/office/powerpoint/2010/main" Requires="p14">
      <p:transition p14:dur="250" advTm="5821"/>
    </mc:Choice>
    <mc:Fallback>
      <p:transition advTm="58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19057" y="196085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615811" y="8168682"/>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400657" y="481354"/>
            <a:ext cx="6601883" cy="9339148"/>
          </a:xfrm>
          <a:custGeom>
            <a:avLst/>
            <a:gdLst/>
            <a:ahLst/>
            <a:cxnLst/>
            <a:rect l="l" t="t" r="r" b="b"/>
            <a:pathLst>
              <a:path w="6601883" h="9339148">
                <a:moveTo>
                  <a:pt x="0" y="0"/>
                </a:moveTo>
                <a:lnTo>
                  <a:pt x="6601883" y="0"/>
                </a:lnTo>
                <a:lnTo>
                  <a:pt x="6601883" y="9339148"/>
                </a:lnTo>
                <a:lnTo>
                  <a:pt x="0" y="9339148"/>
                </a:lnTo>
                <a:lnTo>
                  <a:pt x="0" y="0"/>
                </a:lnTo>
                <a:close/>
              </a:path>
            </a:pathLst>
          </a:custGeom>
          <a:blipFill>
            <a:blip r:embed="rId3" cstate="email">
              <a:extLst>
                <a:ext uri="{28A0092B-C50C-407E-A947-70E740481C1C}">
                  <a14:useLocalDpi xmlns:a14="http://schemas.microsoft.com/office/drawing/2010/main"/>
                </a:ext>
              </a:extLst>
            </a:blip>
            <a:stretch>
              <a:fillRect/>
            </a:stretch>
          </a:blipFill>
          <a:ln w="38100" cap="sq">
            <a:solidFill>
              <a:srgbClr val="000000"/>
            </a:solidFill>
            <a:prstDash val="solid"/>
            <a:miter/>
          </a:ln>
        </p:spPr>
        <p:txBody>
          <a:bodyPr/>
          <a:lstStyle/>
          <a:p>
            <a:endParaRPr lang="en-GB"/>
          </a:p>
        </p:txBody>
      </p:sp>
      <p:sp>
        <p:nvSpPr>
          <p:cNvPr id="7" name="TextBox 7"/>
          <p:cNvSpPr txBox="1"/>
          <p:nvPr/>
        </p:nvSpPr>
        <p:spPr>
          <a:xfrm>
            <a:off x="10623596" y="499723"/>
            <a:ext cx="6853806" cy="1261110"/>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r">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
        <p:nvSpPr>
          <p:cNvPr id="8" name="TextBox 8"/>
          <p:cNvSpPr txBox="1"/>
          <p:nvPr/>
        </p:nvSpPr>
        <p:spPr>
          <a:xfrm>
            <a:off x="7638145" y="2685858"/>
            <a:ext cx="9839257" cy="5407914"/>
          </a:xfrm>
          <a:prstGeom prst="rect">
            <a:avLst/>
          </a:prstGeom>
        </p:spPr>
        <p:txBody>
          <a:bodyPr lIns="0" tIns="0" rIns="0" bIns="0" rtlCol="0" anchor="t">
            <a:spAutoFit/>
          </a:bodyPr>
          <a:lstStyle/>
          <a:p>
            <a:pPr algn="l">
              <a:lnSpc>
                <a:spcPts val="4199"/>
              </a:lnSpc>
            </a:pPr>
            <a:r>
              <a:rPr lang="en-US" sz="2999" b="1">
                <a:solidFill>
                  <a:srgbClr val="2D262A"/>
                </a:solidFill>
                <a:latin typeface="Montserrat Classic Bold"/>
                <a:ea typeface="Montserrat Classic Bold"/>
                <a:cs typeface="Montserrat Classic Bold"/>
                <a:sym typeface="Montserrat Classic Bold"/>
              </a:rPr>
              <a:t>WHO ARE DIAMONDS IN THE COMMUNITY?</a:t>
            </a:r>
          </a:p>
          <a:p>
            <a:pPr algn="l">
              <a:lnSpc>
                <a:spcPts val="2240"/>
              </a:lnSpc>
            </a:pPr>
            <a:endParaRPr lang="en-US" sz="2999" b="1">
              <a:solidFill>
                <a:srgbClr val="2D262A"/>
              </a:solidFill>
              <a:latin typeface="Montserrat Classic Bold"/>
              <a:ea typeface="Montserrat Classic Bold"/>
              <a:cs typeface="Montserrat Classic Bold"/>
              <a:sym typeface="Montserrat Classic Bold"/>
            </a:endParaRPr>
          </a:p>
          <a:p>
            <a:pPr algn="l">
              <a:lnSpc>
                <a:spcPts val="3359"/>
              </a:lnSpc>
            </a:pPr>
            <a:r>
              <a:rPr lang="en-US" sz="2400" b="1">
                <a:solidFill>
                  <a:srgbClr val="2D262A"/>
                </a:solidFill>
                <a:latin typeface="Montserrat Classic Bold"/>
                <a:ea typeface="Montserrat Classic Bold"/>
                <a:cs typeface="Montserrat Classic Bold"/>
                <a:sym typeface="Montserrat Classic Bold"/>
              </a:rPr>
              <a:t>A charity formed in 2019 who operate various social inclusion</a:t>
            </a:r>
          </a:p>
          <a:p>
            <a:pPr algn="l">
              <a:lnSpc>
                <a:spcPts val="3359"/>
              </a:lnSpc>
            </a:pPr>
            <a:r>
              <a:rPr lang="en-US" sz="2400" b="1">
                <a:solidFill>
                  <a:srgbClr val="2D262A"/>
                </a:solidFill>
                <a:latin typeface="Montserrat Classic Bold"/>
                <a:ea typeface="Montserrat Classic Bold"/>
                <a:cs typeface="Montserrat Classic Bold"/>
                <a:sym typeface="Montserrat Classic Bold"/>
              </a:rPr>
              <a:t>services including;</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ARTS GROUP</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BREAKFAST &amp; BLETHER</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BOCCIA</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CHIT CHAT CAFE</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FOOTBALL MEMORIES GROUP</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WALK &amp; TALK GROUP</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WALKING FOOTBALL</a:t>
            </a:r>
          </a:p>
          <a:p>
            <a:pPr algn="l">
              <a:lnSpc>
                <a:spcPts val="3816"/>
              </a:lnSpc>
            </a:pPr>
            <a:r>
              <a:rPr lang="en-US" sz="2400" b="1">
                <a:solidFill>
                  <a:srgbClr val="2D262A"/>
                </a:solidFill>
                <a:latin typeface="Montserrat Classic Bold"/>
                <a:ea typeface="Montserrat Classic Bold"/>
                <a:cs typeface="Montserrat Classic Bold"/>
                <a:sym typeface="Montserrat Classic Bold"/>
              </a:rPr>
              <a:t>with approximately 180-200 residents attending weekly... </a:t>
            </a:r>
          </a:p>
        </p:txBody>
      </p:sp>
    </p:spTree>
  </p:cSld>
  <p:clrMapOvr>
    <a:masterClrMapping/>
  </p:clrMapOvr>
  <mc:AlternateContent xmlns:mc="http://schemas.openxmlformats.org/markup-compatibility/2006">
    <mc:Choice xmlns:p14="http://schemas.microsoft.com/office/powerpoint/2010/main" Requires="p14">
      <p:transition p14:dur="250" advTm="15119"/>
    </mc:Choice>
    <mc:Fallback>
      <p:transition advTm="1511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F3131"/>
            </a:solidFill>
          </p:spPr>
          <p:txBody>
            <a:bodyPr/>
            <a:lstStyle/>
            <a:p>
              <a:endParaRPr lang="en-GB"/>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2667000"/>
            <a:ext cx="11286401" cy="2693670"/>
          </a:xfrm>
          <a:prstGeom prst="rect">
            <a:avLst/>
          </a:prstGeom>
        </p:spPr>
        <p:txBody>
          <a:bodyPr lIns="0" tIns="0" rIns="0" bIns="0" rtlCol="0" anchor="t">
            <a:spAutoFit/>
          </a:bodyPr>
          <a:lstStyle/>
          <a:p>
            <a:pPr algn="l">
              <a:lnSpc>
                <a:spcPts val="10560"/>
              </a:lnSpc>
            </a:pPr>
            <a:r>
              <a:rPr lang="en-US" sz="9600" b="1">
                <a:solidFill>
                  <a:srgbClr val="101010"/>
                </a:solidFill>
                <a:latin typeface="Montserrat Ultra-Bold"/>
                <a:ea typeface="Montserrat Ultra-Bold"/>
                <a:cs typeface="Montserrat Ultra-Bold"/>
                <a:sym typeface="Montserrat Ultra-Bold"/>
              </a:rPr>
              <a:t>THANK YOU</a:t>
            </a:r>
          </a:p>
          <a:p>
            <a:pPr algn="l">
              <a:lnSpc>
                <a:spcPts val="10560"/>
              </a:lnSpc>
            </a:pPr>
            <a:r>
              <a:rPr lang="en-US" sz="9600" b="1">
                <a:solidFill>
                  <a:srgbClr val="101010"/>
                </a:solidFill>
                <a:latin typeface="Montserrat Ultra-Bold"/>
                <a:ea typeface="Montserrat Ultra-Bold"/>
                <a:cs typeface="Montserrat Ultra-Bold"/>
                <a:sym typeface="Montserrat Ultra-Bold"/>
              </a:rPr>
              <a:t>FOR WATCHING</a:t>
            </a:r>
          </a:p>
        </p:txBody>
      </p:sp>
      <p:grpSp>
        <p:nvGrpSpPr>
          <p:cNvPr id="6" name="Group 6"/>
          <p:cNvGrpSpPr/>
          <p:nvPr/>
        </p:nvGrpSpPr>
        <p:grpSpPr>
          <a:xfrm>
            <a:off x="14828108" y="1421130"/>
            <a:ext cx="2758345" cy="245871"/>
            <a:chOff x="0" y="0"/>
            <a:chExt cx="726478" cy="64756"/>
          </a:xfrm>
        </p:grpSpPr>
        <p:sp>
          <p:nvSpPr>
            <p:cNvPr id="7" name="Freeform 7"/>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8" name="TextBox 8"/>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3442176" y="432816"/>
            <a:ext cx="4144277" cy="988314"/>
          </a:xfrm>
          <a:prstGeom prst="rect">
            <a:avLst/>
          </a:prstGeom>
        </p:spPr>
        <p:txBody>
          <a:bodyPr lIns="0" tIns="0" rIns="0" bIns="0" rtlCol="0" anchor="t">
            <a:spAutoFit/>
          </a:bodyPr>
          <a:lstStyle/>
          <a:p>
            <a:pPr algn="r">
              <a:lnSpc>
                <a:spcPts val="3888"/>
              </a:lnSpc>
            </a:pPr>
            <a:r>
              <a:rPr lang="en-US" sz="3600" b="1">
                <a:solidFill>
                  <a:srgbClr val="101010"/>
                </a:solidFill>
                <a:latin typeface="Montserrat Classic Bold"/>
                <a:ea typeface="Montserrat Classic Bold"/>
                <a:cs typeface="Montserrat Classic Bold"/>
                <a:sym typeface="Montserrat Classic Bold"/>
              </a:rPr>
              <a:t>Airdrie Locality</a:t>
            </a:r>
          </a:p>
          <a:p>
            <a:pPr algn="r">
              <a:lnSpc>
                <a:spcPts val="3888"/>
              </a:lnSpc>
            </a:pPr>
            <a:r>
              <a:rPr lang="en-US" sz="3600" b="1">
                <a:solidFill>
                  <a:srgbClr val="FF3131"/>
                </a:solidFill>
                <a:latin typeface="Montserrat Classic Bold"/>
                <a:ea typeface="Montserrat Classic Bold"/>
                <a:cs typeface="Montserrat Classic Bold"/>
                <a:sym typeface="Montserrat Classic Bold"/>
              </a:rPr>
              <a:t>Consortium</a:t>
            </a:r>
          </a:p>
        </p:txBody>
      </p:sp>
      <p:sp>
        <p:nvSpPr>
          <p:cNvPr id="10" name="TextBox 10"/>
          <p:cNvSpPr txBox="1"/>
          <p:nvPr/>
        </p:nvSpPr>
        <p:spPr>
          <a:xfrm rot="-5400000">
            <a:off x="-669055" y="7030320"/>
            <a:ext cx="3974630" cy="481330"/>
          </a:xfrm>
          <a:prstGeom prst="rect">
            <a:avLst/>
          </a:prstGeom>
        </p:spPr>
        <p:txBody>
          <a:bodyPr lIns="0" tIns="0" rIns="0" bIns="0" rtlCol="0" anchor="t">
            <a:spAutoFit/>
          </a:bodyPr>
          <a:lstStyle/>
          <a:p>
            <a:pPr algn="l">
              <a:lnSpc>
                <a:spcPts val="3920"/>
              </a:lnSpc>
            </a:pPr>
            <a:r>
              <a:rPr lang="en-US" sz="2800">
                <a:solidFill>
                  <a:srgbClr val="101010"/>
                </a:solidFill>
                <a:latin typeface="Montserrat Classic"/>
                <a:ea typeface="Montserrat Classic"/>
                <a:cs typeface="Montserrat Classic"/>
                <a:sym typeface="Montserrat Classic"/>
              </a:rPr>
              <a:t>           Airdrie Locality</a:t>
            </a:r>
          </a:p>
        </p:txBody>
      </p:sp>
      <p:grpSp>
        <p:nvGrpSpPr>
          <p:cNvPr id="11" name="Group 11"/>
          <p:cNvGrpSpPr/>
          <p:nvPr/>
        </p:nvGrpSpPr>
        <p:grpSpPr>
          <a:xfrm>
            <a:off x="2794627" y="6637627"/>
            <a:ext cx="9738008" cy="2130998"/>
            <a:chOff x="0" y="0"/>
            <a:chExt cx="12984010" cy="2841331"/>
          </a:xfrm>
        </p:grpSpPr>
        <p:sp>
          <p:nvSpPr>
            <p:cNvPr id="12" name="Freeform 12"/>
            <p:cNvSpPr/>
            <p:nvPr/>
          </p:nvSpPr>
          <p:spPr>
            <a:xfrm>
              <a:off x="0" y="0"/>
              <a:ext cx="2341257" cy="2841331"/>
            </a:xfrm>
            <a:custGeom>
              <a:avLst/>
              <a:gdLst/>
              <a:ahLst/>
              <a:cxnLst/>
              <a:rect l="l" t="t" r="r" b="b"/>
              <a:pathLst>
                <a:path w="2341257" h="2841331">
                  <a:moveTo>
                    <a:pt x="0" y="0"/>
                  </a:moveTo>
                  <a:lnTo>
                    <a:pt x="2341257" y="0"/>
                  </a:lnTo>
                  <a:lnTo>
                    <a:pt x="2341257" y="2841331"/>
                  </a:lnTo>
                  <a:lnTo>
                    <a:pt x="0" y="284133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3" name="TextBox 13"/>
            <p:cNvSpPr txBox="1"/>
            <p:nvPr/>
          </p:nvSpPr>
          <p:spPr>
            <a:xfrm>
              <a:off x="2593308" y="552094"/>
              <a:ext cx="10390703" cy="1111182"/>
            </a:xfrm>
            <a:prstGeom prst="rect">
              <a:avLst/>
            </a:prstGeom>
          </p:spPr>
          <p:txBody>
            <a:bodyPr lIns="0" tIns="0" rIns="0" bIns="0" rtlCol="0" anchor="t">
              <a:spAutoFit/>
            </a:bodyPr>
            <a:lstStyle/>
            <a:p>
              <a:pPr algn="l">
                <a:lnSpc>
                  <a:spcPts val="6305"/>
                </a:lnSpc>
              </a:pPr>
              <a:r>
                <a:rPr lang="en-US" sz="5732" b="1">
                  <a:solidFill>
                    <a:srgbClr val="101010"/>
                  </a:solidFill>
                  <a:latin typeface="Montserrat Ultra-Bold"/>
                  <a:ea typeface="Montserrat Ultra-Bold"/>
                  <a:cs typeface="Montserrat Ultra-Bold"/>
                  <a:sym typeface="Montserrat Ultra-Bold"/>
                </a:rPr>
                <a:t>AIRDRIE LOCALITY</a:t>
              </a:r>
            </a:p>
          </p:txBody>
        </p:sp>
        <p:sp>
          <p:nvSpPr>
            <p:cNvPr id="14" name="TextBox 14"/>
            <p:cNvSpPr txBox="1"/>
            <p:nvPr/>
          </p:nvSpPr>
          <p:spPr>
            <a:xfrm>
              <a:off x="2593308" y="1468291"/>
              <a:ext cx="7395586" cy="1111182"/>
            </a:xfrm>
            <a:prstGeom prst="rect">
              <a:avLst/>
            </a:prstGeom>
          </p:spPr>
          <p:txBody>
            <a:bodyPr lIns="0" tIns="0" rIns="0" bIns="0" rtlCol="0" anchor="t">
              <a:spAutoFit/>
            </a:bodyPr>
            <a:lstStyle/>
            <a:p>
              <a:pPr algn="l">
                <a:lnSpc>
                  <a:spcPts val="6305"/>
                </a:lnSpc>
              </a:pPr>
              <a:r>
                <a:rPr lang="en-US" sz="5732" b="1">
                  <a:solidFill>
                    <a:srgbClr val="FF3131"/>
                  </a:solidFill>
                  <a:latin typeface="Montserrat Ultra-Bold"/>
                  <a:ea typeface="Montserrat Ultra-Bold"/>
                  <a:cs typeface="Montserrat Ultra-Bold"/>
                  <a:sym typeface="Montserrat Ultra-Bold"/>
                </a:rPr>
                <a:t>CONSORTIUM</a:t>
              </a:r>
            </a:p>
          </p:txBody>
        </p:sp>
        <p:sp>
          <p:nvSpPr>
            <p:cNvPr id="15" name="TextBox 15"/>
            <p:cNvSpPr txBox="1"/>
            <p:nvPr/>
          </p:nvSpPr>
          <p:spPr>
            <a:xfrm>
              <a:off x="2593308" y="128637"/>
              <a:ext cx="7395586" cy="486556"/>
            </a:xfrm>
            <a:prstGeom prst="rect">
              <a:avLst/>
            </a:prstGeom>
          </p:spPr>
          <p:txBody>
            <a:bodyPr lIns="0" tIns="0" rIns="0" bIns="0" rtlCol="0" anchor="t">
              <a:spAutoFit/>
            </a:bodyPr>
            <a:lstStyle/>
            <a:p>
              <a:pPr algn="l">
                <a:lnSpc>
                  <a:spcPts val="3093"/>
                </a:lnSpc>
              </a:pPr>
              <a:r>
                <a:rPr lang="en-US" sz="2209" b="1" spc="760">
                  <a:solidFill>
                    <a:srgbClr val="101010"/>
                  </a:solidFill>
                  <a:latin typeface="Montserrat Classic Bold"/>
                  <a:ea typeface="Montserrat Classic Bold"/>
                  <a:cs typeface="Montserrat Classic Bold"/>
                  <a:sym typeface="Montserrat Classic Bold"/>
                </a:rPr>
                <a:t>COMMUNITY SOLUTIONS</a:t>
              </a:r>
            </a:p>
          </p:txBody>
        </p:sp>
      </p:grpSp>
      <p:sp>
        <p:nvSpPr>
          <p:cNvPr id="16" name="Freeform 16"/>
          <p:cNvSpPr/>
          <p:nvPr/>
        </p:nvSpPr>
        <p:spPr>
          <a:xfrm>
            <a:off x="14571903" y="6637627"/>
            <a:ext cx="3014550" cy="2130998"/>
          </a:xfrm>
          <a:custGeom>
            <a:avLst/>
            <a:gdLst/>
            <a:ahLst/>
            <a:cxnLst/>
            <a:rect l="l" t="t" r="r" b="b"/>
            <a:pathLst>
              <a:path w="3014550" h="2130998">
                <a:moveTo>
                  <a:pt x="0" y="0"/>
                </a:moveTo>
                <a:lnTo>
                  <a:pt x="3014550" y="0"/>
                </a:lnTo>
                <a:lnTo>
                  <a:pt x="3014550" y="2130998"/>
                </a:lnTo>
                <a:lnTo>
                  <a:pt x="0" y="213099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10043"/>
    </mc:Choice>
    <mc:Fallback>
      <p:transition advTm="1004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advTm="2647"/>
    </mc:Choice>
    <mc:Fallback xmlns="">
      <p:transition advTm="26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8231" y="2030412"/>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615811" y="8168682"/>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728231" y="4184593"/>
            <a:ext cx="4036044" cy="5709464"/>
          </a:xfrm>
          <a:custGeom>
            <a:avLst/>
            <a:gdLst/>
            <a:ahLst/>
            <a:cxnLst/>
            <a:rect l="l" t="t" r="r" b="b"/>
            <a:pathLst>
              <a:path w="4036044" h="5709464">
                <a:moveTo>
                  <a:pt x="0" y="0"/>
                </a:moveTo>
                <a:lnTo>
                  <a:pt x="4036044" y="0"/>
                </a:lnTo>
                <a:lnTo>
                  <a:pt x="4036044" y="5709464"/>
                </a:lnTo>
                <a:lnTo>
                  <a:pt x="0" y="570946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4985855" y="4184593"/>
            <a:ext cx="4036044" cy="5709464"/>
          </a:xfrm>
          <a:custGeom>
            <a:avLst/>
            <a:gdLst/>
            <a:ahLst/>
            <a:cxnLst/>
            <a:rect l="l" t="t" r="r" b="b"/>
            <a:pathLst>
              <a:path w="4036044" h="5709464">
                <a:moveTo>
                  <a:pt x="0" y="0"/>
                </a:moveTo>
                <a:lnTo>
                  <a:pt x="4036044" y="0"/>
                </a:lnTo>
                <a:lnTo>
                  <a:pt x="4036044" y="5709464"/>
                </a:lnTo>
                <a:lnTo>
                  <a:pt x="0" y="570946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9284853" y="4184593"/>
            <a:ext cx="4036044" cy="5709464"/>
          </a:xfrm>
          <a:custGeom>
            <a:avLst/>
            <a:gdLst/>
            <a:ahLst/>
            <a:cxnLst/>
            <a:rect l="l" t="t" r="r" b="b"/>
            <a:pathLst>
              <a:path w="4036044" h="5709464">
                <a:moveTo>
                  <a:pt x="0" y="0"/>
                </a:moveTo>
                <a:lnTo>
                  <a:pt x="4036044" y="0"/>
                </a:lnTo>
                <a:lnTo>
                  <a:pt x="4036044" y="5709464"/>
                </a:lnTo>
                <a:lnTo>
                  <a:pt x="0" y="570946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Freeform 9"/>
          <p:cNvSpPr/>
          <p:nvPr/>
        </p:nvSpPr>
        <p:spPr>
          <a:xfrm>
            <a:off x="13539972" y="4184593"/>
            <a:ext cx="4036044" cy="5709464"/>
          </a:xfrm>
          <a:custGeom>
            <a:avLst/>
            <a:gdLst/>
            <a:ahLst/>
            <a:cxnLst/>
            <a:rect l="l" t="t" r="r" b="b"/>
            <a:pathLst>
              <a:path w="4036044" h="5709464">
                <a:moveTo>
                  <a:pt x="0" y="0"/>
                </a:moveTo>
                <a:lnTo>
                  <a:pt x="4036044" y="0"/>
                </a:lnTo>
                <a:lnTo>
                  <a:pt x="4036044" y="5709464"/>
                </a:lnTo>
                <a:lnTo>
                  <a:pt x="0" y="5709464"/>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0" name="TextBox 10"/>
          <p:cNvSpPr txBox="1"/>
          <p:nvPr/>
        </p:nvSpPr>
        <p:spPr>
          <a:xfrm>
            <a:off x="728231" y="56927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
        <p:nvSpPr>
          <p:cNvPr id="11" name="TextBox 11"/>
          <p:cNvSpPr txBox="1"/>
          <p:nvPr/>
        </p:nvSpPr>
        <p:spPr>
          <a:xfrm>
            <a:off x="728231" y="2687513"/>
            <a:ext cx="16448702" cy="1028700"/>
          </a:xfrm>
          <a:prstGeom prst="rect">
            <a:avLst/>
          </a:prstGeom>
        </p:spPr>
        <p:txBody>
          <a:bodyPr lIns="0" tIns="0" rIns="0" bIns="0" rtlCol="0" anchor="t">
            <a:spAutoFit/>
          </a:bodyPr>
          <a:lstStyle/>
          <a:p>
            <a:pPr algn="just">
              <a:lnSpc>
                <a:spcPts val="4199"/>
              </a:lnSpc>
            </a:pPr>
            <a:r>
              <a:rPr lang="en-US" sz="2999" b="1">
                <a:solidFill>
                  <a:srgbClr val="2D262A"/>
                </a:solidFill>
                <a:latin typeface="Montserrat Classic Bold"/>
                <a:ea typeface="Montserrat Classic Bold"/>
                <a:cs typeface="Montserrat Classic Bold"/>
                <a:sym typeface="Montserrat Classic Bold"/>
              </a:rPr>
              <a:t>WE ALSO OFFER VARIOUS RECYCLING SERVICES TO BENEFIT OUR LOCAL</a:t>
            </a:r>
          </a:p>
          <a:p>
            <a:pPr algn="just">
              <a:lnSpc>
                <a:spcPts val="4199"/>
              </a:lnSpc>
            </a:pPr>
            <a:r>
              <a:rPr lang="en-US" sz="2999" b="1">
                <a:solidFill>
                  <a:srgbClr val="2D262A"/>
                </a:solidFill>
                <a:latin typeface="Montserrat Classic Bold"/>
                <a:ea typeface="Montserrat Classic Bold"/>
                <a:cs typeface="Montserrat Classic Bold"/>
                <a:sym typeface="Montserrat Classic Bold"/>
              </a:rPr>
              <a:t>COMMUNITY AND OTHERS FURTHER AFIELD...</a:t>
            </a:r>
          </a:p>
        </p:txBody>
      </p:sp>
    </p:spTree>
  </p:cSld>
  <p:clrMapOvr>
    <a:masterClrMapping/>
  </p:clrMapOvr>
  <mc:AlternateContent xmlns:mc="http://schemas.openxmlformats.org/markup-compatibility/2006">
    <mc:Choice xmlns:p14="http://schemas.microsoft.com/office/powerpoint/2010/main" Requires="p14">
      <p:transition p14:dur="250" advTm="12118"/>
    </mc:Choice>
    <mc:Fallback>
      <p:transition advTm="121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339" y="204138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784339" y="8418957"/>
            <a:ext cx="2336695" cy="1651820"/>
          </a:xfrm>
          <a:custGeom>
            <a:avLst/>
            <a:gdLst/>
            <a:ahLst/>
            <a:cxnLst/>
            <a:rect l="l" t="t" r="r" b="b"/>
            <a:pathLst>
              <a:path w="2336695" h="1651820">
                <a:moveTo>
                  <a:pt x="0" y="0"/>
                </a:moveTo>
                <a:lnTo>
                  <a:pt x="2336696" y="0"/>
                </a:lnTo>
                <a:lnTo>
                  <a:pt x="2336696"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784339" y="60708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
        <p:nvSpPr>
          <p:cNvPr id="7" name="TextBox 7"/>
          <p:cNvSpPr txBox="1"/>
          <p:nvPr/>
        </p:nvSpPr>
        <p:spPr>
          <a:xfrm>
            <a:off x="784339" y="2410968"/>
            <a:ext cx="9839257" cy="5219700"/>
          </a:xfrm>
          <a:prstGeom prst="rect">
            <a:avLst/>
          </a:prstGeom>
        </p:spPr>
        <p:txBody>
          <a:bodyPr lIns="0" tIns="0" rIns="0" bIns="0" rtlCol="0" anchor="t">
            <a:spAutoFit/>
          </a:bodyPr>
          <a:lstStyle/>
          <a:p>
            <a:pPr algn="l">
              <a:lnSpc>
                <a:spcPts val="4199"/>
              </a:lnSpc>
            </a:pPr>
            <a:r>
              <a:rPr lang="en-US" sz="2999" b="1">
                <a:solidFill>
                  <a:srgbClr val="2D262A"/>
                </a:solidFill>
                <a:latin typeface="Montserrat Classic Bold"/>
                <a:ea typeface="Montserrat Classic Bold"/>
                <a:cs typeface="Montserrat Classic Bold"/>
                <a:sym typeface="Montserrat Classic Bold"/>
              </a:rPr>
              <a:t>We also operate the Monklands Baby &amp; Family Clothing Aid service, offering practical support for local individuals and families experiencing times of difficulties with providing clothing, shoes, baby equipment, household essentials, furniture and white goods.</a:t>
            </a:r>
          </a:p>
          <a:p>
            <a:pPr algn="l">
              <a:lnSpc>
                <a:spcPts val="4199"/>
              </a:lnSpc>
            </a:pPr>
            <a:endParaRPr lang="en-US" sz="2999" b="1">
              <a:solidFill>
                <a:srgbClr val="2D262A"/>
              </a:solidFill>
              <a:latin typeface="Montserrat Classic Bold"/>
              <a:ea typeface="Montserrat Classic Bold"/>
              <a:cs typeface="Montserrat Classic Bold"/>
              <a:sym typeface="Montserrat Classic Bold"/>
            </a:endParaRPr>
          </a:p>
          <a:p>
            <a:pPr algn="l">
              <a:lnSpc>
                <a:spcPts val="4199"/>
              </a:lnSpc>
            </a:pPr>
            <a:r>
              <a:rPr lang="en-US" sz="2999" b="1">
                <a:solidFill>
                  <a:srgbClr val="2D262A"/>
                </a:solidFill>
                <a:latin typeface="Montserrat Classic Bold"/>
                <a:ea typeface="Montserrat Classic Bold"/>
                <a:cs typeface="Montserrat Classic Bold"/>
                <a:sym typeface="Montserrat Classic Bold"/>
              </a:rPr>
              <a:t>In 2024 we completed  591 referrals, helping assist over 1300 people, a figure that we expect to surpass in 2025.</a:t>
            </a:r>
          </a:p>
        </p:txBody>
      </p:sp>
      <p:sp>
        <p:nvSpPr>
          <p:cNvPr id="8" name="Freeform 8"/>
          <p:cNvSpPr/>
          <p:nvPr/>
        </p:nvSpPr>
        <p:spPr>
          <a:xfrm>
            <a:off x="11061095" y="683287"/>
            <a:ext cx="6607447" cy="9339148"/>
          </a:xfrm>
          <a:custGeom>
            <a:avLst/>
            <a:gdLst/>
            <a:ahLst/>
            <a:cxnLst/>
            <a:rect l="l" t="t" r="r" b="b"/>
            <a:pathLst>
              <a:path w="6607447" h="9339148">
                <a:moveTo>
                  <a:pt x="0" y="0"/>
                </a:moveTo>
                <a:lnTo>
                  <a:pt x="6607447" y="0"/>
                </a:lnTo>
                <a:lnTo>
                  <a:pt x="6607447" y="9339148"/>
                </a:lnTo>
                <a:lnTo>
                  <a:pt x="0" y="9339148"/>
                </a:lnTo>
                <a:lnTo>
                  <a:pt x="0" y="0"/>
                </a:lnTo>
                <a:close/>
              </a:path>
            </a:pathLst>
          </a:custGeom>
          <a:blipFill>
            <a:blip r:embed="rId3" cstate="email">
              <a:extLst>
                <a:ext uri="{28A0092B-C50C-407E-A947-70E740481C1C}">
                  <a14:useLocalDpi xmlns:a14="http://schemas.microsoft.com/office/drawing/2010/main"/>
                </a:ext>
              </a:extLst>
            </a:blip>
            <a:stretch>
              <a:fillRect/>
            </a:stretch>
          </a:blipFill>
          <a:ln w="38100" cap="sq">
            <a:solidFill>
              <a:srgbClr val="000000"/>
            </a:solidFill>
            <a:prstDash val="solid"/>
            <a:miter/>
          </a:ln>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p14:dur="250" advTm="17559"/>
    </mc:Choice>
    <mc:Fallback>
      <p:transition advTm="175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339" y="204138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922605" y="683287"/>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720521" y="2543658"/>
            <a:ext cx="5824395" cy="3884222"/>
          </a:xfrm>
          <a:custGeom>
            <a:avLst/>
            <a:gdLst/>
            <a:ahLst/>
            <a:cxnLst/>
            <a:rect l="l" t="t" r="r" b="b"/>
            <a:pathLst>
              <a:path w="5824395" h="3884222">
                <a:moveTo>
                  <a:pt x="0" y="0"/>
                </a:moveTo>
                <a:lnTo>
                  <a:pt x="5824395" y="0"/>
                </a:lnTo>
                <a:lnTo>
                  <a:pt x="5824395" y="3884223"/>
                </a:lnTo>
                <a:lnTo>
                  <a:pt x="0" y="38842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4211242" y="5276815"/>
            <a:ext cx="6166217" cy="4624663"/>
          </a:xfrm>
          <a:custGeom>
            <a:avLst/>
            <a:gdLst/>
            <a:ahLst/>
            <a:cxnLst/>
            <a:rect l="l" t="t" r="r" b="b"/>
            <a:pathLst>
              <a:path w="6166217" h="4624663">
                <a:moveTo>
                  <a:pt x="0" y="0"/>
                </a:moveTo>
                <a:lnTo>
                  <a:pt x="6166218" y="0"/>
                </a:lnTo>
                <a:lnTo>
                  <a:pt x="6166218" y="4624663"/>
                </a:lnTo>
                <a:lnTo>
                  <a:pt x="0" y="462466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10046217" y="2543658"/>
            <a:ext cx="7586763" cy="5045488"/>
          </a:xfrm>
          <a:custGeom>
            <a:avLst/>
            <a:gdLst/>
            <a:ahLst/>
            <a:cxnLst/>
            <a:rect l="l" t="t" r="r" b="b"/>
            <a:pathLst>
              <a:path w="7586763" h="5045488">
                <a:moveTo>
                  <a:pt x="0" y="0"/>
                </a:moveTo>
                <a:lnTo>
                  <a:pt x="7586764" y="0"/>
                </a:lnTo>
                <a:lnTo>
                  <a:pt x="7586764" y="5045489"/>
                </a:lnTo>
                <a:lnTo>
                  <a:pt x="0" y="504548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784339" y="60708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Tree>
  </p:cSld>
  <p:clrMapOvr>
    <a:masterClrMapping/>
  </p:clrMapOvr>
  <mc:AlternateContent xmlns:mc="http://schemas.openxmlformats.org/markup-compatibility/2006">
    <mc:Choice xmlns:p14="http://schemas.microsoft.com/office/powerpoint/2010/main" Requires="p14">
      <p:transition p14:dur="250" advTm="9285"/>
    </mc:Choice>
    <mc:Fallback>
      <p:transition advTm="928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339" y="204138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922605" y="683287"/>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0940795" y="4330276"/>
            <a:ext cx="6854555" cy="5335129"/>
          </a:xfrm>
          <a:custGeom>
            <a:avLst/>
            <a:gdLst/>
            <a:ahLst/>
            <a:cxnLst/>
            <a:rect l="l" t="t" r="r" b="b"/>
            <a:pathLst>
              <a:path w="6854555" h="5335129">
                <a:moveTo>
                  <a:pt x="0" y="0"/>
                </a:moveTo>
                <a:lnTo>
                  <a:pt x="6854556" y="0"/>
                </a:lnTo>
                <a:lnTo>
                  <a:pt x="6854556" y="5335129"/>
                </a:lnTo>
                <a:lnTo>
                  <a:pt x="0" y="533512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3964814" y="2164316"/>
            <a:ext cx="7786146" cy="4379707"/>
          </a:xfrm>
          <a:custGeom>
            <a:avLst/>
            <a:gdLst/>
            <a:ahLst/>
            <a:cxnLst/>
            <a:rect l="l" t="t" r="r" b="b"/>
            <a:pathLst>
              <a:path w="7786146" h="4379707">
                <a:moveTo>
                  <a:pt x="0" y="0"/>
                </a:moveTo>
                <a:lnTo>
                  <a:pt x="7786146" y="0"/>
                </a:lnTo>
                <a:lnTo>
                  <a:pt x="7786146" y="4379707"/>
                </a:lnTo>
                <a:lnTo>
                  <a:pt x="0" y="4379707"/>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318169" y="5464948"/>
            <a:ext cx="8170801" cy="4058259"/>
          </a:xfrm>
          <a:custGeom>
            <a:avLst/>
            <a:gdLst/>
            <a:ahLst/>
            <a:cxnLst/>
            <a:rect l="l" t="t" r="r" b="b"/>
            <a:pathLst>
              <a:path w="8170801" h="4058259">
                <a:moveTo>
                  <a:pt x="0" y="0"/>
                </a:moveTo>
                <a:lnTo>
                  <a:pt x="8170802" y="0"/>
                </a:lnTo>
                <a:lnTo>
                  <a:pt x="8170802" y="4058259"/>
                </a:lnTo>
                <a:lnTo>
                  <a:pt x="0" y="405825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784339" y="60708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Tree>
  </p:cSld>
  <p:clrMapOvr>
    <a:masterClrMapping/>
  </p:clrMapOvr>
  <mc:AlternateContent xmlns:mc="http://schemas.openxmlformats.org/markup-compatibility/2006">
    <mc:Choice xmlns:p14="http://schemas.microsoft.com/office/powerpoint/2010/main" Requires="p14">
      <p:transition p14:dur="250" advTm="8407"/>
    </mc:Choice>
    <mc:Fallback>
      <p:transition advTm="840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339" y="204138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922605" y="683287"/>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474370" y="3777224"/>
            <a:ext cx="7963092" cy="5481076"/>
          </a:xfrm>
          <a:custGeom>
            <a:avLst/>
            <a:gdLst/>
            <a:ahLst/>
            <a:cxnLst/>
            <a:rect l="l" t="t" r="r" b="b"/>
            <a:pathLst>
              <a:path w="7963092" h="5481076">
                <a:moveTo>
                  <a:pt x="0" y="0"/>
                </a:moveTo>
                <a:lnTo>
                  <a:pt x="7963092" y="0"/>
                </a:lnTo>
                <a:lnTo>
                  <a:pt x="7963092" y="5481076"/>
                </a:lnTo>
                <a:lnTo>
                  <a:pt x="0" y="548107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9716323" y="2335107"/>
            <a:ext cx="8080413" cy="4731400"/>
          </a:xfrm>
          <a:custGeom>
            <a:avLst/>
            <a:gdLst/>
            <a:ahLst/>
            <a:cxnLst/>
            <a:rect l="l" t="t" r="r" b="b"/>
            <a:pathLst>
              <a:path w="8080413" h="4731400">
                <a:moveTo>
                  <a:pt x="0" y="0"/>
                </a:moveTo>
                <a:lnTo>
                  <a:pt x="8080413" y="0"/>
                </a:lnTo>
                <a:lnTo>
                  <a:pt x="8080413" y="4731399"/>
                </a:lnTo>
                <a:lnTo>
                  <a:pt x="0" y="4731399"/>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8783739" y="5665204"/>
            <a:ext cx="8253602" cy="4215365"/>
          </a:xfrm>
          <a:custGeom>
            <a:avLst/>
            <a:gdLst/>
            <a:ahLst/>
            <a:cxnLst/>
            <a:rect l="l" t="t" r="r" b="b"/>
            <a:pathLst>
              <a:path w="8253602" h="4215365">
                <a:moveTo>
                  <a:pt x="0" y="0"/>
                </a:moveTo>
                <a:lnTo>
                  <a:pt x="8253602" y="0"/>
                </a:lnTo>
                <a:lnTo>
                  <a:pt x="8253602" y="4215364"/>
                </a:lnTo>
                <a:lnTo>
                  <a:pt x="0" y="421536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784339" y="60708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Tree>
  </p:cSld>
  <p:clrMapOvr>
    <a:masterClrMapping/>
  </p:clrMapOvr>
  <mc:AlternateContent xmlns:mc="http://schemas.openxmlformats.org/markup-compatibility/2006">
    <mc:Choice xmlns:p14="http://schemas.microsoft.com/office/powerpoint/2010/main" Requires="p14">
      <p:transition p14:dur="250" advTm="10726"/>
    </mc:Choice>
    <mc:Fallback>
      <p:transition advTm="107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339" y="204138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3131"/>
            </a:solidFill>
          </p:spPr>
          <p:txBody>
            <a:bodyPr/>
            <a:lstStyle/>
            <a:p>
              <a:endParaRPr lang="en-GB"/>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922605" y="683287"/>
            <a:ext cx="2336695" cy="1651820"/>
          </a:xfrm>
          <a:custGeom>
            <a:avLst/>
            <a:gdLst/>
            <a:ahLst/>
            <a:cxnLst/>
            <a:rect l="l" t="t" r="r" b="b"/>
            <a:pathLst>
              <a:path w="2336695" h="1651820">
                <a:moveTo>
                  <a:pt x="0" y="0"/>
                </a:moveTo>
                <a:lnTo>
                  <a:pt x="2336695" y="0"/>
                </a:lnTo>
                <a:lnTo>
                  <a:pt x="2336695" y="1651820"/>
                </a:lnTo>
                <a:lnTo>
                  <a:pt x="0" y="165182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9841144" y="4072225"/>
            <a:ext cx="7734060" cy="5800545"/>
          </a:xfrm>
          <a:custGeom>
            <a:avLst/>
            <a:gdLst/>
            <a:ahLst/>
            <a:cxnLst/>
            <a:rect l="l" t="t" r="r" b="b"/>
            <a:pathLst>
              <a:path w="7734060" h="5800545">
                <a:moveTo>
                  <a:pt x="0" y="0"/>
                </a:moveTo>
                <a:lnTo>
                  <a:pt x="7734059" y="0"/>
                </a:lnTo>
                <a:lnTo>
                  <a:pt x="7734059" y="5800545"/>
                </a:lnTo>
                <a:lnTo>
                  <a:pt x="0" y="580054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5961458" y="2090437"/>
            <a:ext cx="4727537" cy="5672844"/>
          </a:xfrm>
          <a:custGeom>
            <a:avLst/>
            <a:gdLst/>
            <a:ahLst/>
            <a:cxnLst/>
            <a:rect l="l" t="t" r="r" b="b"/>
            <a:pathLst>
              <a:path w="4727537" h="5672844">
                <a:moveTo>
                  <a:pt x="0" y="0"/>
                </a:moveTo>
                <a:lnTo>
                  <a:pt x="4727536" y="0"/>
                </a:lnTo>
                <a:lnTo>
                  <a:pt x="4727536" y="5672844"/>
                </a:lnTo>
                <a:lnTo>
                  <a:pt x="0" y="567284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784339" y="4926859"/>
            <a:ext cx="6094145" cy="4787952"/>
          </a:xfrm>
          <a:custGeom>
            <a:avLst/>
            <a:gdLst/>
            <a:ahLst/>
            <a:cxnLst/>
            <a:rect l="l" t="t" r="r" b="b"/>
            <a:pathLst>
              <a:path w="6094145" h="4787952">
                <a:moveTo>
                  <a:pt x="0" y="0"/>
                </a:moveTo>
                <a:lnTo>
                  <a:pt x="6094146" y="0"/>
                </a:lnTo>
                <a:lnTo>
                  <a:pt x="6094146" y="4787952"/>
                </a:lnTo>
                <a:lnTo>
                  <a:pt x="0" y="478795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784339" y="607087"/>
            <a:ext cx="6853806" cy="1261110"/>
          </a:xfrm>
          <a:prstGeom prst="rect">
            <a:avLst/>
          </a:prstGeom>
        </p:spPr>
        <p:txBody>
          <a:bodyPr lIns="0" tIns="0" rIns="0" bIns="0" rtlCol="0" anchor="t">
            <a:spAutoFit/>
          </a:bodyPr>
          <a:lstStyle/>
          <a:p>
            <a:pPr algn="just">
              <a:lnSpc>
                <a:spcPts val="5040"/>
              </a:lnSpc>
            </a:pPr>
            <a:r>
              <a:rPr lang="en-US" sz="3600" b="1">
                <a:solidFill>
                  <a:srgbClr val="101010"/>
                </a:solidFill>
                <a:latin typeface="Montserrat Classic Bold"/>
                <a:ea typeface="Montserrat Classic Bold"/>
                <a:cs typeface="Montserrat Classic Bold"/>
                <a:sym typeface="Montserrat Classic Bold"/>
              </a:rPr>
              <a:t>About </a:t>
            </a:r>
          </a:p>
          <a:p>
            <a:pPr algn="just">
              <a:lnSpc>
                <a:spcPts val="5040"/>
              </a:lnSpc>
            </a:pPr>
            <a:r>
              <a:rPr lang="en-US" sz="3600" b="1">
                <a:solidFill>
                  <a:srgbClr val="101010"/>
                </a:solidFill>
                <a:latin typeface="Montserrat Classic Bold"/>
                <a:ea typeface="Montserrat Classic Bold"/>
                <a:cs typeface="Montserrat Classic Bold"/>
                <a:sym typeface="Montserrat Classic Bold"/>
              </a:rPr>
              <a:t>Diamonds in the Community</a:t>
            </a:r>
          </a:p>
        </p:txBody>
      </p:sp>
    </p:spTree>
  </p:cSld>
  <p:clrMapOvr>
    <a:masterClrMapping/>
  </p:clrMapOvr>
  <mc:AlternateContent xmlns:mc="http://schemas.openxmlformats.org/markup-compatibility/2006">
    <mc:Choice xmlns:p14="http://schemas.microsoft.com/office/powerpoint/2010/main" Requires="p14">
      <p:transition p14:dur="250" advTm="9790"/>
    </mc:Choice>
    <mc:Fallback>
      <p:transition advTm="979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1024</Words>
  <Application>Microsoft Office PowerPoint</Application>
  <PresentationFormat>Custom</PresentationFormat>
  <Paragraphs>149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Montserrat Classic Bold</vt:lpstr>
      <vt:lpstr>Montserrat Ultra-Bold</vt:lpstr>
      <vt:lpstr>Calibri</vt:lpstr>
      <vt:lpstr>Arial</vt:lpstr>
      <vt:lpstr>Montserrat Heavy</vt:lpstr>
      <vt:lpstr>Montserrat Bold</vt:lpstr>
      <vt:lpstr>Montserrat Classic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AIRDRIE LOCALITY</dc:title>
  <dc:creator>DITC</dc:creator>
  <cp:lastModifiedBy>alison.weir@diamondsitc.com</cp:lastModifiedBy>
  <cp:revision>10</cp:revision>
  <dcterms:created xsi:type="dcterms:W3CDTF">2006-08-16T00:00:00Z</dcterms:created>
  <dcterms:modified xsi:type="dcterms:W3CDTF">2025-05-27T16:52:19Z</dcterms:modified>
  <dc:identifier>DAGTjjo8EDo</dc:identifier>
</cp:coreProperties>
</file>